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2.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2"/>
  </p:notesMasterIdLst>
  <p:sldIdLst>
    <p:sldId id="257" r:id="rId2"/>
    <p:sldId id="319" r:id="rId3"/>
    <p:sldId id="341" r:id="rId4"/>
    <p:sldId id="407" r:id="rId5"/>
    <p:sldId id="443" r:id="rId6"/>
    <p:sldId id="408" r:id="rId7"/>
    <p:sldId id="409" r:id="rId8"/>
    <p:sldId id="410" r:id="rId9"/>
    <p:sldId id="411" r:id="rId10"/>
    <p:sldId id="412" r:id="rId11"/>
    <p:sldId id="413" r:id="rId12"/>
    <p:sldId id="414" r:id="rId13"/>
    <p:sldId id="415" r:id="rId14"/>
    <p:sldId id="416" r:id="rId15"/>
    <p:sldId id="417" r:id="rId16"/>
    <p:sldId id="418" r:id="rId17"/>
    <p:sldId id="419" r:id="rId18"/>
    <p:sldId id="420" r:id="rId19"/>
    <p:sldId id="421" r:id="rId20"/>
    <p:sldId id="422" r:id="rId21"/>
    <p:sldId id="423" r:id="rId22"/>
    <p:sldId id="424" r:id="rId23"/>
    <p:sldId id="425" r:id="rId24"/>
    <p:sldId id="426" r:id="rId25"/>
    <p:sldId id="427" r:id="rId26"/>
    <p:sldId id="428" r:id="rId27"/>
    <p:sldId id="429" r:id="rId28"/>
    <p:sldId id="430" r:id="rId29"/>
    <p:sldId id="431" r:id="rId30"/>
    <p:sldId id="433" r:id="rId31"/>
    <p:sldId id="432" r:id="rId32"/>
    <p:sldId id="434" r:id="rId33"/>
    <p:sldId id="435" r:id="rId34"/>
    <p:sldId id="436" r:id="rId35"/>
    <p:sldId id="437" r:id="rId36"/>
    <p:sldId id="438" r:id="rId37"/>
    <p:sldId id="439" r:id="rId38"/>
    <p:sldId id="440" r:id="rId39"/>
    <p:sldId id="441" r:id="rId40"/>
    <p:sldId id="442" r:id="rId41"/>
  </p:sldIdLst>
  <p:sldSz cx="12193588"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לירון פז" initials="לפ" lastIdx="3" clrIdx="6">
    <p:extLst>
      <p:ext uri="{19B8F6BF-5375-455C-9EA6-DF929625EA0E}">
        <p15:presenceInfo xmlns:p15="http://schemas.microsoft.com/office/powerpoint/2012/main" userId="faf045cb14259c14" providerId="Windows Live"/>
      </p:ext>
    </p:extLst>
  </p:cmAuthor>
  <p:cmAuthor id="1" name="user" initials="u" lastIdx="3" clrIdx="0">
    <p:extLst>
      <p:ext uri="{19B8F6BF-5375-455C-9EA6-DF929625EA0E}">
        <p15:presenceInfo xmlns:p15="http://schemas.microsoft.com/office/powerpoint/2012/main" userId="user" providerId="None"/>
      </p:ext>
    </p:extLst>
  </p:cmAuthor>
  <p:cmAuthor id="2" name="אפרת חבה" initials="אח" lastIdx="1" clrIdx="1">
    <p:extLst>
      <p:ext uri="{19B8F6BF-5375-455C-9EA6-DF929625EA0E}">
        <p15:presenceInfo xmlns:p15="http://schemas.microsoft.com/office/powerpoint/2012/main" userId="אפרת חבה" providerId="None"/>
      </p:ext>
    </p:extLst>
  </p:cmAuthor>
  <p:cmAuthor id="3" name="Rotem" initials="R" lastIdx="1" clrIdx="2">
    <p:extLst>
      <p:ext uri="{19B8F6BF-5375-455C-9EA6-DF929625EA0E}">
        <p15:presenceInfo xmlns:p15="http://schemas.microsoft.com/office/powerpoint/2012/main" userId="Rotem" providerId="None"/>
      </p:ext>
    </p:extLst>
  </p:cmAuthor>
  <p:cmAuthor id="4" name="נעמי יצחיאק" initials="ני" lastIdx="6" clrIdx="3">
    <p:extLst>
      <p:ext uri="{19B8F6BF-5375-455C-9EA6-DF929625EA0E}">
        <p15:presenceInfo xmlns:p15="http://schemas.microsoft.com/office/powerpoint/2012/main" userId="S-1-5-21-752503023-1579634288-239210854-57489" providerId="AD"/>
      </p:ext>
    </p:extLst>
  </p:cmAuthor>
  <p:cmAuthor id="5" name="יעל קופרשטוק" initials="יק" lastIdx="5" clrIdx="4">
    <p:extLst>
      <p:ext uri="{19B8F6BF-5375-455C-9EA6-DF929625EA0E}">
        <p15:presenceInfo xmlns:p15="http://schemas.microsoft.com/office/powerpoint/2012/main" userId="S-1-5-21-752503023-1579634288-239210854-54630" providerId="AD"/>
      </p:ext>
    </p:extLst>
  </p:cmAuthor>
  <p:cmAuthor id="6" name="רוני שכטר-ברן" initials="רש" lastIdx="3" clrIdx="5">
    <p:extLst>
      <p:ext uri="{19B8F6BF-5375-455C-9EA6-DF929625EA0E}">
        <p15:presenceInfo xmlns:p15="http://schemas.microsoft.com/office/powerpoint/2012/main" userId="S::roni.schechter.baran@amalnet.org::d7b572fd-49a5-44cb-b821-0487be2056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9E"/>
    <a:srgbClr val="F5F2ED"/>
    <a:srgbClr val="E8E6E4"/>
    <a:srgbClr val="EBEBE5"/>
    <a:srgbClr val="2963A9"/>
    <a:srgbClr val="CCCCFF"/>
    <a:srgbClr val="66CCFF"/>
    <a:srgbClr val="4563A8"/>
    <a:srgbClr val="6364C6"/>
    <a:srgbClr val="3163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סגנון ביניים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סגנון ביניים 2 - הדגשה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סגנון ביניים 2 - הדגשה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847" autoAdjust="0"/>
    <p:restoredTop sz="96291" autoAdjust="0"/>
  </p:normalViewPr>
  <p:slideViewPr>
    <p:cSldViewPr>
      <p:cViewPr varScale="1">
        <p:scale>
          <a:sx n="103" d="100"/>
          <a:sy n="103" d="100"/>
        </p:scale>
        <p:origin x="78" y="126"/>
      </p:cViewPr>
      <p:guideLst>
        <p:guide orient="horz" pos="2160"/>
        <p:guide pos="3841"/>
      </p:guideLst>
    </p:cSldViewPr>
  </p:slideViewPr>
  <p:notesTextViewPr>
    <p:cViewPr>
      <p:scale>
        <a:sx n="1" d="1"/>
        <a:sy n="1" d="1"/>
      </p:scale>
      <p:origin x="0" y="0"/>
    </p:cViewPr>
  </p:notesTextViewPr>
  <p:sorterViewPr>
    <p:cViewPr>
      <p:scale>
        <a:sx n="180" d="100"/>
        <a:sy n="180" d="100"/>
      </p:scale>
      <p:origin x="0" y="-15048"/>
    </p:cViewPr>
  </p:sorterViewPr>
  <p:notesViewPr>
    <p:cSldViewPr>
      <p:cViewPr varScale="1">
        <p:scale>
          <a:sx n="83" d="100"/>
          <a:sy n="83" d="100"/>
        </p:scale>
        <p:origin x="-198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7" dt="2026-09-06T10:42:01.809" idx="2">
    <p:pos x="7671" y="10"/>
    <p:text>כל ה-3 נקודות בציטוט הן דילוג על תוכן שנאמר? אם כן - הוספתי סוגריים מרובעים. אם לא מדובר בדילוג אלא בטקסט שהוא כתב וכך הוא כתב עם הנקודות, אז למחוק את הסוגריים המרובעים ולהחזיר את הנקודות צמוד למילה שלפניהן (בלי רווח לפני).</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7" dt="2026-09-06T11:29:56.049" idx="3">
    <p:pos x="7671" y="10"/>
    <p:text>אם יש אפשרות לערוך את התמונה הזאת, כדאי ליישר את הטקסט בנקודות לימין.</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6" dt="2026-08-26T13:35:27.878" idx="3">
    <p:pos x="431" y="1949"/>
    <p:text>יניב - מה דעתך על ההתיחסות הזו למושגים לגיטימי ואחראי? האם היא מבארת?</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75390A4-EA4B-4288-A0EB-B23EC558C38B}" type="datetimeFigureOut">
              <a:rPr lang="he-IL" smtClean="0"/>
              <a:t>י'/תשרי/תשפ"ז</a:t>
            </a:fld>
            <a:endParaRPr lang="he-IL"/>
          </a:p>
        </p:txBody>
      </p:sp>
      <p:sp>
        <p:nvSpPr>
          <p:cNvPr id="4" name="מציין מיקום של תמונת שקופית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736561F-5A55-47E8-840C-68C6F83A9218}" type="slidenum">
              <a:rPr lang="he-IL" smtClean="0"/>
              <a:t>‹#›</a:t>
            </a:fld>
            <a:endParaRPr lang="he-IL"/>
          </a:p>
        </p:txBody>
      </p:sp>
    </p:spTree>
    <p:extLst>
      <p:ext uri="{BB962C8B-B14F-4D97-AF65-F5344CB8AC3E}">
        <p14:creationId xmlns:p14="http://schemas.microsoft.com/office/powerpoint/2010/main" val="94320812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8736561F-5A55-47E8-840C-68C6F83A9218}" type="slidenum">
              <a:rPr lang="he-IL" smtClean="0"/>
              <a:t>1</a:t>
            </a:fld>
            <a:endParaRPr lang="he-IL" dirty="0"/>
          </a:p>
        </p:txBody>
      </p:sp>
    </p:spTree>
    <p:extLst>
      <p:ext uri="{BB962C8B-B14F-4D97-AF65-F5344CB8AC3E}">
        <p14:creationId xmlns:p14="http://schemas.microsoft.com/office/powerpoint/2010/main" val="2344946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8736561F-5A55-47E8-840C-68C6F83A9218}" type="slidenum">
              <a:rPr lang="he-IL" smtClean="0"/>
              <a:t>2</a:t>
            </a:fld>
            <a:endParaRPr lang="he-IL"/>
          </a:p>
        </p:txBody>
      </p:sp>
    </p:spTree>
    <p:extLst>
      <p:ext uri="{BB962C8B-B14F-4D97-AF65-F5344CB8AC3E}">
        <p14:creationId xmlns:p14="http://schemas.microsoft.com/office/powerpoint/2010/main" val="3207940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8736561F-5A55-47E8-840C-68C6F83A9218}" type="slidenum">
              <a:rPr lang="he-IL" smtClean="0"/>
              <a:t>3</a:t>
            </a:fld>
            <a:endParaRPr lang="he-IL"/>
          </a:p>
        </p:txBody>
      </p:sp>
    </p:spTree>
    <p:extLst>
      <p:ext uri="{BB962C8B-B14F-4D97-AF65-F5344CB8AC3E}">
        <p14:creationId xmlns:p14="http://schemas.microsoft.com/office/powerpoint/2010/main" val="2320271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8736561F-5A55-47E8-840C-68C6F83A9218}" type="slidenum">
              <a:rPr lang="he-IL" smtClean="0"/>
              <a:t>10</a:t>
            </a:fld>
            <a:endParaRPr lang="he-IL"/>
          </a:p>
        </p:txBody>
      </p:sp>
    </p:spTree>
    <p:extLst>
      <p:ext uri="{BB962C8B-B14F-4D97-AF65-F5344CB8AC3E}">
        <p14:creationId xmlns:p14="http://schemas.microsoft.com/office/powerpoint/2010/main" val="3145916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8736561F-5A55-47E8-840C-68C6F83A9218}" type="slidenum">
              <a:rPr lang="he-IL" smtClean="0"/>
              <a:t>11</a:t>
            </a:fld>
            <a:endParaRPr lang="he-IL"/>
          </a:p>
        </p:txBody>
      </p:sp>
    </p:spTree>
    <p:extLst>
      <p:ext uri="{BB962C8B-B14F-4D97-AF65-F5344CB8AC3E}">
        <p14:creationId xmlns:p14="http://schemas.microsoft.com/office/powerpoint/2010/main" val="1232923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18680-2069-D500-761B-D3483DE1C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586DA-0606-3628-3724-3780C0017FA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ED0D733-B8A5-3233-D71D-C8FCF47F9D1C}"/>
              </a:ext>
            </a:extLst>
          </p:cNvPr>
          <p:cNvSpPr>
            <a:spLocks noGrp="1"/>
          </p:cNvSpPr>
          <p:nvPr>
            <p:ph type="body" idx="1"/>
          </p:nvPr>
        </p:nvSpPr>
        <p:spPr/>
        <p:txBody>
          <a:bodyPr/>
          <a:lstStyle/>
          <a:p>
            <a:endParaRPr lang="en-IL" dirty="0"/>
          </a:p>
        </p:txBody>
      </p:sp>
      <p:sp>
        <p:nvSpPr>
          <p:cNvPr id="4" name="Slide Number Placeholder 3">
            <a:extLst>
              <a:ext uri="{FF2B5EF4-FFF2-40B4-BE49-F238E27FC236}">
                <a16:creationId xmlns:a16="http://schemas.microsoft.com/office/drawing/2014/main" id="{B01A78C5-4BD8-507D-CAFA-2A3E04A60495}"/>
              </a:ext>
            </a:extLst>
          </p:cNvPr>
          <p:cNvSpPr>
            <a:spLocks noGrp="1"/>
          </p:cNvSpPr>
          <p:nvPr>
            <p:ph type="sldNum" sz="quarter" idx="5"/>
          </p:nvPr>
        </p:nvSpPr>
        <p:spPr/>
        <p:txBody>
          <a:bodyPr/>
          <a:lstStyle/>
          <a:p>
            <a:fld id="{8736561F-5A55-47E8-840C-68C6F83A9218}" type="slidenum">
              <a:rPr lang="he-IL" smtClean="0"/>
              <a:t>12</a:t>
            </a:fld>
            <a:endParaRPr lang="he-IL"/>
          </a:p>
        </p:txBody>
      </p:sp>
    </p:spTree>
    <p:extLst>
      <p:ext uri="{BB962C8B-B14F-4D97-AF65-F5344CB8AC3E}">
        <p14:creationId xmlns:p14="http://schemas.microsoft.com/office/powerpoint/2010/main" val="736389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0420-2E1E-D3EC-79DB-ABE9AD582EF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7B26165-4E41-07A7-AE77-73BB55DE43E5}"/>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A56F949C-E6AC-DD81-F77F-2A4C0AF7D74B}"/>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480222FE-AB02-7D24-3505-3B16EAE46448}"/>
              </a:ext>
            </a:extLst>
          </p:cNvPr>
          <p:cNvSpPr>
            <a:spLocks noGrp="1"/>
          </p:cNvSpPr>
          <p:nvPr>
            <p:ph type="sldNum" sz="quarter" idx="10"/>
          </p:nvPr>
        </p:nvSpPr>
        <p:spPr/>
        <p:txBody>
          <a:bodyPr/>
          <a:lstStyle/>
          <a:p>
            <a:fld id="{8736561F-5A55-47E8-840C-68C6F83A9218}" type="slidenum">
              <a:rPr lang="he-IL" smtClean="0"/>
              <a:t>13</a:t>
            </a:fld>
            <a:endParaRPr lang="he-IL"/>
          </a:p>
        </p:txBody>
      </p:sp>
    </p:spTree>
    <p:extLst>
      <p:ext uri="{BB962C8B-B14F-4D97-AF65-F5344CB8AC3E}">
        <p14:creationId xmlns:p14="http://schemas.microsoft.com/office/powerpoint/2010/main" val="3345253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0420-2E1E-D3EC-79DB-ABE9AD582EF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7B26165-4E41-07A7-AE77-73BB55DE43E5}"/>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A56F949C-E6AC-DD81-F77F-2A4C0AF7D74B}"/>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480222FE-AB02-7D24-3505-3B16EAE46448}"/>
              </a:ext>
            </a:extLst>
          </p:cNvPr>
          <p:cNvSpPr>
            <a:spLocks noGrp="1"/>
          </p:cNvSpPr>
          <p:nvPr>
            <p:ph type="sldNum" sz="quarter" idx="10"/>
          </p:nvPr>
        </p:nvSpPr>
        <p:spPr/>
        <p:txBody>
          <a:bodyPr/>
          <a:lstStyle/>
          <a:p>
            <a:fld id="{8736561F-5A55-47E8-840C-68C6F83A9218}" type="slidenum">
              <a:rPr lang="he-IL" smtClean="0"/>
              <a:t>14</a:t>
            </a:fld>
            <a:endParaRPr lang="he-IL"/>
          </a:p>
        </p:txBody>
      </p:sp>
    </p:spTree>
    <p:extLst>
      <p:ext uri="{BB962C8B-B14F-4D97-AF65-F5344CB8AC3E}">
        <p14:creationId xmlns:p14="http://schemas.microsoft.com/office/powerpoint/2010/main" val="3015690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E6C0-2EC1-9491-BECA-42F9441CE81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101F78A-6CB2-279E-A1BB-5597EC0B8AA4}"/>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EC0C2866-AC3A-2310-28CA-40FE0B856EDD}"/>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E7931DF-A393-B9C3-012C-5115C3B773CC}"/>
              </a:ext>
            </a:extLst>
          </p:cNvPr>
          <p:cNvSpPr>
            <a:spLocks noGrp="1"/>
          </p:cNvSpPr>
          <p:nvPr>
            <p:ph type="sldNum" sz="quarter" idx="5"/>
          </p:nvPr>
        </p:nvSpPr>
        <p:spPr/>
        <p:txBody>
          <a:bodyPr/>
          <a:lstStyle/>
          <a:p>
            <a:fld id="{8736561F-5A55-47E8-840C-68C6F83A9218}" type="slidenum">
              <a:rPr lang="he-IL" smtClean="0"/>
              <a:t>16</a:t>
            </a:fld>
            <a:endParaRPr lang="he-IL"/>
          </a:p>
        </p:txBody>
      </p:sp>
    </p:spTree>
    <p:extLst>
      <p:ext uri="{BB962C8B-B14F-4D97-AF65-F5344CB8AC3E}">
        <p14:creationId xmlns:p14="http://schemas.microsoft.com/office/powerpoint/2010/main" val="47271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E6C0-2EC1-9491-BECA-42F9441CE81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101F78A-6CB2-279E-A1BB-5597EC0B8AA4}"/>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EC0C2866-AC3A-2310-28CA-40FE0B856EDD}"/>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E7931DF-A393-B9C3-012C-5115C3B773CC}"/>
              </a:ext>
            </a:extLst>
          </p:cNvPr>
          <p:cNvSpPr>
            <a:spLocks noGrp="1"/>
          </p:cNvSpPr>
          <p:nvPr>
            <p:ph type="sldNum" sz="quarter" idx="5"/>
          </p:nvPr>
        </p:nvSpPr>
        <p:spPr/>
        <p:txBody>
          <a:bodyPr/>
          <a:lstStyle/>
          <a:p>
            <a:fld id="{8736561F-5A55-47E8-840C-68C6F83A9218}" type="slidenum">
              <a:rPr lang="he-IL" smtClean="0"/>
              <a:t>17</a:t>
            </a:fld>
            <a:endParaRPr lang="he-IL"/>
          </a:p>
        </p:txBody>
      </p:sp>
    </p:spTree>
    <p:extLst>
      <p:ext uri="{BB962C8B-B14F-4D97-AF65-F5344CB8AC3E}">
        <p14:creationId xmlns:p14="http://schemas.microsoft.com/office/powerpoint/2010/main" val="3040593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020EE-DC17-7E64-16B1-DC004FF9C37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C45EF8E-009C-6444-E7F3-97A4215A5FE1}"/>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85C959DA-9887-0821-EF38-3732C1019EC5}"/>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E776C7B0-E1E3-D6DD-A53B-874849FB8620}"/>
              </a:ext>
            </a:extLst>
          </p:cNvPr>
          <p:cNvSpPr>
            <a:spLocks noGrp="1"/>
          </p:cNvSpPr>
          <p:nvPr>
            <p:ph type="sldNum" sz="quarter" idx="5"/>
          </p:nvPr>
        </p:nvSpPr>
        <p:spPr/>
        <p:txBody>
          <a:bodyPr/>
          <a:lstStyle/>
          <a:p>
            <a:fld id="{8736561F-5A55-47E8-840C-68C6F83A9218}" type="slidenum">
              <a:rPr lang="he-IL" smtClean="0"/>
              <a:t>18</a:t>
            </a:fld>
            <a:endParaRPr lang="he-IL"/>
          </a:p>
        </p:txBody>
      </p:sp>
    </p:spTree>
    <p:extLst>
      <p:ext uri="{BB962C8B-B14F-4D97-AF65-F5344CB8AC3E}">
        <p14:creationId xmlns:p14="http://schemas.microsoft.com/office/powerpoint/2010/main" val="1180704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354F4-28FF-3635-2A45-A143B785177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5580511-B310-2D5F-F99F-5F4B18B6537F}"/>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3B64DAC7-FCAB-1580-DA28-DDF5F2455334}"/>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E22A155B-CD46-5915-E06D-6BE7EFD28D90}"/>
              </a:ext>
            </a:extLst>
          </p:cNvPr>
          <p:cNvSpPr>
            <a:spLocks noGrp="1"/>
          </p:cNvSpPr>
          <p:nvPr>
            <p:ph type="sldNum" sz="quarter" idx="5"/>
          </p:nvPr>
        </p:nvSpPr>
        <p:spPr/>
        <p:txBody>
          <a:bodyPr/>
          <a:lstStyle/>
          <a:p>
            <a:fld id="{8736561F-5A55-47E8-840C-68C6F83A9218}" type="slidenum">
              <a:rPr lang="he-IL" smtClean="0"/>
              <a:t>19</a:t>
            </a:fld>
            <a:endParaRPr lang="he-IL"/>
          </a:p>
        </p:txBody>
      </p:sp>
    </p:spTree>
    <p:extLst>
      <p:ext uri="{BB962C8B-B14F-4D97-AF65-F5344CB8AC3E}">
        <p14:creationId xmlns:p14="http://schemas.microsoft.com/office/powerpoint/2010/main" val="3499851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D5C27-F033-CFAC-4080-AC0EBE0C485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5F41404-E6D3-70BC-4DEB-810C55885BE1}"/>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C493E44B-48D5-9471-B4B6-B096F667CB03}"/>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51B557B6-518F-92AC-D71C-856ECC5CCB6B}"/>
              </a:ext>
            </a:extLst>
          </p:cNvPr>
          <p:cNvSpPr>
            <a:spLocks noGrp="1"/>
          </p:cNvSpPr>
          <p:nvPr>
            <p:ph type="sldNum" sz="quarter" idx="5"/>
          </p:nvPr>
        </p:nvSpPr>
        <p:spPr/>
        <p:txBody>
          <a:bodyPr/>
          <a:lstStyle/>
          <a:p>
            <a:fld id="{8736561F-5A55-47E8-840C-68C6F83A9218}" type="slidenum">
              <a:rPr lang="he-IL" smtClean="0"/>
              <a:t>20</a:t>
            </a:fld>
            <a:endParaRPr lang="he-IL"/>
          </a:p>
        </p:txBody>
      </p:sp>
    </p:spTree>
    <p:extLst>
      <p:ext uri="{BB962C8B-B14F-4D97-AF65-F5344CB8AC3E}">
        <p14:creationId xmlns:p14="http://schemas.microsoft.com/office/powerpoint/2010/main" val="2123071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354F4-28FF-3635-2A45-A143B785177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5580511-B310-2D5F-F99F-5F4B18B6537F}"/>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3B64DAC7-FCAB-1580-DA28-DDF5F2455334}"/>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E22A155B-CD46-5915-E06D-6BE7EFD28D90}"/>
              </a:ext>
            </a:extLst>
          </p:cNvPr>
          <p:cNvSpPr>
            <a:spLocks noGrp="1"/>
          </p:cNvSpPr>
          <p:nvPr>
            <p:ph type="sldNum" sz="quarter" idx="5"/>
          </p:nvPr>
        </p:nvSpPr>
        <p:spPr/>
        <p:txBody>
          <a:bodyPr/>
          <a:lstStyle/>
          <a:p>
            <a:fld id="{8736561F-5A55-47E8-840C-68C6F83A9218}" type="slidenum">
              <a:rPr lang="he-IL" smtClean="0"/>
              <a:t>21</a:t>
            </a:fld>
            <a:endParaRPr lang="he-IL"/>
          </a:p>
        </p:txBody>
      </p:sp>
    </p:spTree>
    <p:extLst>
      <p:ext uri="{BB962C8B-B14F-4D97-AF65-F5344CB8AC3E}">
        <p14:creationId xmlns:p14="http://schemas.microsoft.com/office/powerpoint/2010/main" val="3814004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717C2-9159-029E-FCB3-F5F6E037D78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50F0838-EDE4-177B-278D-53D28DA9914C}"/>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F3A41E98-BC92-0C39-1344-1265E336E335}"/>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B34F673-5A41-6AB6-AA87-65A360D5447B}"/>
              </a:ext>
            </a:extLst>
          </p:cNvPr>
          <p:cNvSpPr>
            <a:spLocks noGrp="1"/>
          </p:cNvSpPr>
          <p:nvPr>
            <p:ph type="sldNum" sz="quarter" idx="5"/>
          </p:nvPr>
        </p:nvSpPr>
        <p:spPr/>
        <p:txBody>
          <a:bodyPr/>
          <a:lstStyle/>
          <a:p>
            <a:fld id="{8736561F-5A55-47E8-840C-68C6F83A9218}" type="slidenum">
              <a:rPr lang="he-IL" smtClean="0"/>
              <a:t>22</a:t>
            </a:fld>
            <a:endParaRPr lang="he-IL"/>
          </a:p>
        </p:txBody>
      </p:sp>
    </p:spTree>
    <p:extLst>
      <p:ext uri="{BB962C8B-B14F-4D97-AF65-F5344CB8AC3E}">
        <p14:creationId xmlns:p14="http://schemas.microsoft.com/office/powerpoint/2010/main" val="866986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8C24-474E-C8DD-2110-7CBC201123E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E04B836-1CEB-A680-18EB-65AE763F07D0}"/>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71725920-0441-8F9E-7C76-3D7ABDDEAA61}"/>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C3CA1B37-37DF-AB12-2AD6-EF717EFFF43C}"/>
              </a:ext>
            </a:extLst>
          </p:cNvPr>
          <p:cNvSpPr>
            <a:spLocks noGrp="1"/>
          </p:cNvSpPr>
          <p:nvPr>
            <p:ph type="sldNum" sz="quarter" idx="5"/>
          </p:nvPr>
        </p:nvSpPr>
        <p:spPr/>
        <p:txBody>
          <a:bodyPr/>
          <a:lstStyle/>
          <a:p>
            <a:fld id="{8736561F-5A55-47E8-840C-68C6F83A9218}" type="slidenum">
              <a:rPr lang="he-IL" smtClean="0"/>
              <a:t>23</a:t>
            </a:fld>
            <a:endParaRPr lang="he-IL"/>
          </a:p>
        </p:txBody>
      </p:sp>
    </p:spTree>
    <p:extLst>
      <p:ext uri="{BB962C8B-B14F-4D97-AF65-F5344CB8AC3E}">
        <p14:creationId xmlns:p14="http://schemas.microsoft.com/office/powerpoint/2010/main" val="2542005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8736561F-5A55-47E8-840C-68C6F83A9218}" type="slidenum">
              <a:rPr lang="he-IL" smtClean="0"/>
              <a:t>25</a:t>
            </a:fld>
            <a:endParaRPr lang="he-IL"/>
          </a:p>
        </p:txBody>
      </p:sp>
    </p:spTree>
    <p:extLst>
      <p:ext uri="{BB962C8B-B14F-4D97-AF65-F5344CB8AC3E}">
        <p14:creationId xmlns:p14="http://schemas.microsoft.com/office/powerpoint/2010/main" val="1122086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8736561F-5A55-47E8-840C-68C6F83A9218}" type="slidenum">
              <a:rPr lang="he-IL" smtClean="0"/>
              <a:t>32</a:t>
            </a:fld>
            <a:endParaRPr lang="he-IL"/>
          </a:p>
        </p:txBody>
      </p:sp>
    </p:spTree>
    <p:extLst>
      <p:ext uri="{BB962C8B-B14F-4D97-AF65-F5344CB8AC3E}">
        <p14:creationId xmlns:p14="http://schemas.microsoft.com/office/powerpoint/2010/main" val="1227260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519" y="2130426"/>
            <a:ext cx="1036455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829038" y="3886200"/>
            <a:ext cx="853551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1586549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144711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209" y="4406901"/>
            <a:ext cx="1036455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963209" y="2906713"/>
            <a:ext cx="103645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1566481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09680" y="1600201"/>
            <a:ext cx="5385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98407" y="1600201"/>
            <a:ext cx="5385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2686540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79" y="1535113"/>
            <a:ext cx="538761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09679" y="2174875"/>
            <a:ext cx="538761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94174" y="1535113"/>
            <a:ext cx="538973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94174" y="2174875"/>
            <a:ext cx="538973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2959027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2152287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401649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80" y="273050"/>
            <a:ext cx="4011606"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4767354" y="273051"/>
            <a:ext cx="681655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09680" y="1435101"/>
            <a:ext cx="40116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2823841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90028" y="4800600"/>
            <a:ext cx="7316153"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2390028" y="612775"/>
            <a:ext cx="731615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2390028" y="5367338"/>
            <a:ext cx="731615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190422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985404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40351" y="274639"/>
            <a:ext cx="2743557"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09680" y="274639"/>
            <a:ext cx="8027445"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י'/תשרי/תשפ"ז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323891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80" y="274638"/>
            <a:ext cx="10974229"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80" y="1600201"/>
            <a:ext cx="10974229"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738738" y="6356351"/>
            <a:ext cx="2845171"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DFAAF18-E7CC-4188-ABF2-CF6A917648DC}" type="datetimeFigureOut">
              <a:rPr lang="he-IL" smtClean="0"/>
              <a:t>י'/תשרי/תשפ"ז</a:t>
            </a:fld>
            <a:endParaRPr lang="he-IL"/>
          </a:p>
        </p:txBody>
      </p:sp>
      <p:sp>
        <p:nvSpPr>
          <p:cNvPr id="5" name="מציין מיקום של כותרת תחתונה 4"/>
          <p:cNvSpPr>
            <a:spLocks noGrp="1"/>
          </p:cNvSpPr>
          <p:nvPr>
            <p:ph type="ftr" sz="quarter" idx="3"/>
          </p:nvPr>
        </p:nvSpPr>
        <p:spPr>
          <a:xfrm>
            <a:off x="4166143" y="6356351"/>
            <a:ext cx="3861303"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609679" y="6356351"/>
            <a:ext cx="2845171"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32BAB16-23CB-4A6A-8513-300C62863ECB}" type="slidenum">
              <a:rPr lang="he-IL" smtClean="0"/>
              <a:t>‹#›</a:t>
            </a:fld>
            <a:endParaRPr lang="he-IL"/>
          </a:p>
        </p:txBody>
      </p:sp>
    </p:spTree>
    <p:extLst>
      <p:ext uri="{BB962C8B-B14F-4D97-AF65-F5344CB8AC3E}">
        <p14:creationId xmlns:p14="http://schemas.microsoft.com/office/powerpoint/2010/main" val="1864829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kRBs9x2kj8U" TargetMode="Externa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9.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comments" Target="../comments/comment2.xml"/></Relationships>
</file>

<file path=ppt/slides/_rels/slide24.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5">
            <a:extLst>
              <a:ext uri="{FF2B5EF4-FFF2-40B4-BE49-F238E27FC236}">
                <a16:creationId xmlns:a16="http://schemas.microsoft.com/office/drawing/2014/main" id="{ED6060F6-6755-8386-75B3-35CDC5325A3D}"/>
              </a:ext>
            </a:extLst>
          </p:cNvPr>
          <p:cNvPicPr>
            <a:picLocks noChangeAspect="1"/>
          </p:cNvPicPr>
          <p:nvPr/>
        </p:nvPicPr>
        <p:blipFill>
          <a:blip r:embed="rId3"/>
          <a:srcRect/>
          <a:stretch/>
        </p:blipFill>
        <p:spPr>
          <a:xfrm>
            <a:off x="214375" y="188641"/>
            <a:ext cx="4659770" cy="6486942"/>
          </a:xfrm>
          <a:prstGeom prst="rect">
            <a:avLst/>
          </a:prstGeom>
        </p:spPr>
      </p:pic>
      <p:sp>
        <p:nvSpPr>
          <p:cNvPr id="13" name="כותרת 5">
            <a:extLst>
              <a:ext uri="{FF2B5EF4-FFF2-40B4-BE49-F238E27FC236}">
                <a16:creationId xmlns:a16="http://schemas.microsoft.com/office/drawing/2014/main" id="{266164A7-8E80-EDBE-A056-2C2E5B368044}"/>
              </a:ext>
            </a:extLst>
          </p:cNvPr>
          <p:cNvSpPr>
            <a:spLocks noGrp="1"/>
          </p:cNvSpPr>
          <p:nvPr>
            <p:ph type="ctrTitle"/>
          </p:nvPr>
        </p:nvSpPr>
        <p:spPr>
          <a:xfrm>
            <a:off x="6080622" y="1772336"/>
            <a:ext cx="4932042" cy="2304736"/>
          </a:xfrm>
          <a:noFill/>
          <a:ln>
            <a:noFill/>
          </a:ln>
        </p:spPr>
        <p:txBody>
          <a:bodyPr>
            <a:noAutofit/>
          </a:bodyPr>
          <a:lstStyle/>
          <a:p>
            <a:pPr>
              <a:lnSpc>
                <a:spcPts val="4060"/>
              </a:lnSpc>
            </a:pPr>
            <a: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t>יום הזיכרון ה־31 </a:t>
            </a:r>
            <a:b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br>
            <a: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t>לרצח ראש הממשלה ושר הביטחון </a:t>
            </a:r>
            <a:b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br>
            <a: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t>יצחק רבין</a:t>
            </a:r>
          </a:p>
        </p:txBody>
      </p:sp>
      <p:sp>
        <p:nvSpPr>
          <p:cNvPr id="14" name="כותרת משנה 7">
            <a:extLst>
              <a:ext uri="{FF2B5EF4-FFF2-40B4-BE49-F238E27FC236}">
                <a16:creationId xmlns:a16="http://schemas.microsoft.com/office/drawing/2014/main" id="{840A1546-F495-95AE-D99C-63B5518CD17A}"/>
              </a:ext>
            </a:extLst>
          </p:cNvPr>
          <p:cNvSpPr>
            <a:spLocks noGrp="1"/>
          </p:cNvSpPr>
          <p:nvPr>
            <p:ph type="subTitle" idx="1"/>
          </p:nvPr>
        </p:nvSpPr>
        <p:spPr>
          <a:xfrm>
            <a:off x="7032898" y="4581128"/>
            <a:ext cx="2952328" cy="1536576"/>
          </a:xfrm>
          <a:noFill/>
          <a:effectLst/>
        </p:spPr>
        <p:txBody>
          <a:bodyPr>
            <a:normAutofit/>
          </a:bodyPr>
          <a:lstStyle/>
          <a:p>
            <a:pPr>
              <a:lnSpc>
                <a:spcPts val="2640"/>
              </a:lnSpc>
            </a:pPr>
            <a:r>
              <a:rPr lang="he-IL" sz="2800" b="1" dirty="0">
                <a:solidFill>
                  <a:srgbClr val="00649E"/>
                </a:solidFill>
                <a:latin typeface="Calibri" panose="020F0502020204030204" pitchFamily="34" charset="0"/>
                <a:ea typeface="Calibri" panose="020F0502020204030204" pitchFamily="34" charset="0"/>
                <a:cs typeface="Calibri" panose="020F0502020204030204" pitchFamily="34" charset="0"/>
              </a:rPr>
              <a:t>בעת מחלוקת</a:t>
            </a:r>
          </a:p>
          <a:p>
            <a:pPr>
              <a:lnSpc>
                <a:spcPts val="2640"/>
              </a:lnSpc>
            </a:pPr>
            <a:r>
              <a:rPr lang="he-IL" sz="2200" b="1" dirty="0">
                <a:solidFill>
                  <a:srgbClr val="00649E"/>
                </a:solidFill>
                <a:latin typeface="Calibri" panose="020F0502020204030204" pitchFamily="34" charset="0"/>
                <a:ea typeface="Calibri" panose="020F0502020204030204" pitchFamily="34" charset="0"/>
                <a:cs typeface="Calibri" panose="020F0502020204030204" pitchFamily="34" charset="0"/>
              </a:rPr>
              <a:t>מתווכחים באחריות</a:t>
            </a:r>
          </a:p>
          <a:p>
            <a:pPr>
              <a:lnSpc>
                <a:spcPts val="2140"/>
              </a:lnSpc>
            </a:pPr>
            <a:endParaRPr lang="he-IL" sz="2000"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pPr>
              <a:lnSpc>
                <a:spcPts val="2140"/>
              </a:lnSpc>
            </a:pPr>
            <a:r>
              <a:rPr lang="he-IL" sz="2000" dirty="0">
                <a:solidFill>
                  <a:srgbClr val="00649E"/>
                </a:solidFill>
                <a:latin typeface="Calibri" panose="020F0502020204030204" pitchFamily="34" charset="0"/>
                <a:ea typeface="Calibri" panose="020F0502020204030204" pitchFamily="34" charset="0"/>
                <a:cs typeface="Calibri" panose="020F0502020204030204" pitchFamily="34" charset="0"/>
              </a:rPr>
              <a:t>ערכת פעילות לכיתות ז'–י״ב</a:t>
            </a:r>
          </a:p>
        </p:txBody>
      </p:sp>
      <p:cxnSp>
        <p:nvCxnSpPr>
          <p:cNvPr id="15" name="Straight Connector 14">
            <a:extLst>
              <a:ext uri="{FF2B5EF4-FFF2-40B4-BE49-F238E27FC236}">
                <a16:creationId xmlns:a16="http://schemas.microsoft.com/office/drawing/2014/main" id="{A0D712E8-F15B-C4EA-395F-095685B07B4F}"/>
              </a:ext>
            </a:extLst>
          </p:cNvPr>
          <p:cNvCxnSpPr>
            <a:cxnSpLocks/>
          </p:cNvCxnSpPr>
          <p:nvPr/>
        </p:nvCxnSpPr>
        <p:spPr>
          <a:xfrm>
            <a:off x="7032898" y="4221088"/>
            <a:ext cx="2952328"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CC3E7144-6B66-EF4F-4724-A2BD500AEF23}"/>
              </a:ext>
            </a:extLst>
          </p:cNvPr>
          <p:cNvGrpSpPr/>
          <p:nvPr/>
        </p:nvGrpSpPr>
        <p:grpSpPr>
          <a:xfrm>
            <a:off x="8670938" y="182963"/>
            <a:ext cx="3012504" cy="1031929"/>
            <a:chOff x="6672064" y="0"/>
            <a:chExt cx="4977322" cy="1704975"/>
          </a:xfrm>
        </p:grpSpPr>
        <p:pic>
          <p:nvPicPr>
            <p:cNvPr id="22" name="תמונה 1" descr="תמונה שמכילה טקסט, אוסף תמונות&#10;&#10;התיאור נוצר באופן אוטומטי">
              <a:extLst>
                <a:ext uri="{FF2B5EF4-FFF2-40B4-BE49-F238E27FC236}">
                  <a16:creationId xmlns:a16="http://schemas.microsoft.com/office/drawing/2014/main" id="{DAEFB82E-E3BF-FB9B-16C7-E07EF0216F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9318" y="481074"/>
              <a:ext cx="1886513" cy="681990"/>
            </a:xfrm>
            <a:prstGeom prst="rect">
              <a:avLst/>
            </a:prstGeom>
          </p:spPr>
        </p:pic>
        <p:pic>
          <p:nvPicPr>
            <p:cNvPr id="23" name="תמונה 8" descr="תמונה שמכילה שעון, אומנות קליפיפם, גרפיקה, איור&#10;&#10;התיאור נוצר באופן אוטומטי">
              <a:extLst>
                <a:ext uri="{FF2B5EF4-FFF2-40B4-BE49-F238E27FC236}">
                  <a16:creationId xmlns:a16="http://schemas.microsoft.com/office/drawing/2014/main" id="{14FEC634-9369-E538-DD30-6F5D80DA2EBB}"/>
                </a:ext>
              </a:extLst>
            </p:cNvPr>
            <p:cNvPicPr>
              <a:picLocks noChangeAspect="1"/>
            </p:cNvPicPr>
            <p:nvPr/>
          </p:nvPicPr>
          <p:blipFill>
            <a:blip r:embed="rId5" cstate="print">
              <a:extLst>
                <a:ext uri="{28A0092B-C50C-407E-A947-70E740481C1C}">
                  <a14:useLocalDpi xmlns:a14="http://schemas.microsoft.com/office/drawing/2010/main" val="0"/>
                </a:ext>
              </a:extLst>
            </a:blip>
            <a:srcRect l="13050" r="13567"/>
            <a:stretch>
              <a:fillRect/>
            </a:stretch>
          </p:blipFill>
          <p:spPr>
            <a:xfrm>
              <a:off x="7813962" y="0"/>
              <a:ext cx="884555" cy="1704975"/>
            </a:xfrm>
            <a:prstGeom prst="rect">
              <a:avLst/>
            </a:prstGeom>
          </p:spPr>
        </p:pic>
        <p:pic>
          <p:nvPicPr>
            <p:cNvPr id="24" name="Picture 23" descr="A logo with two people in the middle&#10;&#10;Description automatically generated">
              <a:extLst>
                <a:ext uri="{FF2B5EF4-FFF2-40B4-BE49-F238E27FC236}">
                  <a16:creationId xmlns:a16="http://schemas.microsoft.com/office/drawing/2014/main" id="{090FE384-30F2-8842-F69B-8C81E1617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72064" y="381421"/>
              <a:ext cx="812568" cy="864097"/>
            </a:xfrm>
            <a:prstGeom prst="rect">
              <a:avLst/>
            </a:prstGeom>
          </p:spPr>
        </p:pic>
        <p:pic>
          <p:nvPicPr>
            <p:cNvPr id="25" name="Picture 24" descr="A blue and black logo&#10;&#10;Description automatically generated">
              <a:extLst>
                <a:ext uri="{FF2B5EF4-FFF2-40B4-BE49-F238E27FC236}">
                  <a16:creationId xmlns:a16="http://schemas.microsoft.com/office/drawing/2014/main" id="{92F56218-BFC2-F42F-5B30-4C9C68424C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59261" y="449581"/>
              <a:ext cx="590125" cy="885188"/>
            </a:xfrm>
            <a:prstGeom prst="rect">
              <a:avLst/>
            </a:prstGeom>
          </p:spPr>
        </p:pic>
      </p:grpSp>
    </p:spTree>
    <p:extLst>
      <p:ext uri="{BB962C8B-B14F-4D97-AF65-F5344CB8AC3E}">
        <p14:creationId xmlns:p14="http://schemas.microsoft.com/office/powerpoint/2010/main" val="1802087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9">
            <a:extLst>
              <a:ext uri="{FF2B5EF4-FFF2-40B4-BE49-F238E27FC236}">
                <a16:creationId xmlns:a16="http://schemas.microsoft.com/office/drawing/2014/main" id="{FF5E8161-E0CF-978E-B491-307EA067ABC4}"/>
              </a:ext>
            </a:extLst>
          </p:cNvPr>
          <p:cNvSpPr/>
          <p:nvPr/>
        </p:nvSpPr>
        <p:spPr>
          <a:xfrm>
            <a:off x="6528843" y="1484787"/>
            <a:ext cx="3841105" cy="5337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nSpc>
                <a:spcPts val="2520"/>
              </a:lnSpc>
            </a:pPr>
            <a:endParaRPr lang="he-IL" sz="1500" dirty="0">
              <a:solidFill>
                <a:schemeClr val="tx1"/>
              </a:solidFill>
              <a:latin typeface="Calibri" panose="020F0502020204030204" pitchFamily="34" charset="0"/>
              <a:cs typeface="Calibri" panose="020F0502020204030204" pitchFamily="34" charset="0"/>
            </a:endParaRPr>
          </a:p>
        </p:txBody>
      </p:sp>
      <p:sp>
        <p:nvSpPr>
          <p:cNvPr id="4" name="מלבן 9">
            <a:extLst>
              <a:ext uri="{FF2B5EF4-FFF2-40B4-BE49-F238E27FC236}">
                <a16:creationId xmlns:a16="http://schemas.microsoft.com/office/drawing/2014/main" id="{2330502C-EFFD-6D2D-9263-529BC8C807C6}"/>
              </a:ext>
            </a:extLst>
          </p:cNvPr>
          <p:cNvSpPr/>
          <p:nvPr/>
        </p:nvSpPr>
        <p:spPr>
          <a:xfrm>
            <a:off x="1200250" y="980728"/>
            <a:ext cx="10081120" cy="2880312"/>
          </a:xfrm>
          <a:prstGeom prst="rect">
            <a:avLst/>
          </a:prstGeom>
          <a:ln w="57150">
            <a:noFill/>
          </a:ln>
          <a:effectLst/>
        </p:spPr>
        <p:style>
          <a:lnRef idx="2">
            <a:schemeClr val="dk1"/>
          </a:lnRef>
          <a:fillRef idx="1">
            <a:schemeClr val="lt1"/>
          </a:fillRef>
          <a:effectRef idx="0">
            <a:schemeClr val="dk1"/>
          </a:effectRef>
          <a:fontRef idx="minor">
            <a:schemeClr val="dk1"/>
          </a:fontRef>
        </p:style>
        <p:txBody>
          <a:bodyPr rtlCol="1" anchor="t"/>
          <a:lstStyle/>
          <a:p>
            <a:pPr>
              <a:lnSpc>
                <a:spcPts val="2620"/>
              </a:lnSpc>
            </a:pPr>
            <a:r>
              <a:rPr lang="he-IL" sz="1600" b="1" dirty="0">
                <a:solidFill>
                  <a:schemeClr val="tx1"/>
                </a:solidFill>
                <a:latin typeface="Calibri" panose="020F0502020204030204" pitchFamily="34" charset="0"/>
                <a:cs typeface="Calibri" panose="020F0502020204030204" pitchFamily="34" charset="0"/>
              </a:rPr>
              <a:t>בחברה דמוקרטית, מגוונת </a:t>
            </a:r>
            <a:r>
              <a:rPr lang="he-IL" sz="1600" b="1" dirty="0" err="1">
                <a:solidFill>
                  <a:schemeClr val="tx1"/>
                </a:solidFill>
                <a:latin typeface="Calibri" panose="020F0502020204030204" pitchFamily="34" charset="0"/>
                <a:cs typeface="Calibri" panose="020F0502020204030204" pitchFamily="34" charset="0"/>
              </a:rPr>
              <a:t>ומרובת־תרבויות</a:t>
            </a:r>
            <a:r>
              <a:rPr lang="he-IL" sz="1600" b="1" dirty="0">
                <a:solidFill>
                  <a:schemeClr val="tx1"/>
                </a:solidFill>
                <a:latin typeface="Calibri" panose="020F0502020204030204" pitchFamily="34" charset="0"/>
                <a:cs typeface="Calibri" panose="020F0502020204030204" pitchFamily="34" charset="0"/>
              </a:rPr>
              <a:t> כמו החברה הישראלית, מחלוקות הן חלק טבעי, חיוני ומפרה של החיים המשותפים. הן מבטאות ריבוי של השקפות עולם, זהויות, ערכים ואינטרסים ואת רצונם של אזרחיות ואזרחים להשתתף בעיצוב המרחב הציבורי ועתידם. </a:t>
            </a:r>
            <a:endParaRPr lang="en-US" sz="1600" b="1" dirty="0">
              <a:solidFill>
                <a:schemeClr val="tx1"/>
              </a:solidFill>
              <a:latin typeface="Calibri" panose="020F0502020204030204" pitchFamily="34" charset="0"/>
              <a:cs typeface="Calibri" panose="020F0502020204030204" pitchFamily="34" charset="0"/>
            </a:endParaRPr>
          </a:p>
          <a:p>
            <a:pPr>
              <a:lnSpc>
                <a:spcPts val="2620"/>
              </a:lnSpc>
            </a:pPr>
            <a:endParaRPr lang="he-IL" sz="1000" b="1" dirty="0">
              <a:solidFill>
                <a:schemeClr val="tx1"/>
              </a:solidFill>
              <a:latin typeface="Calibri" panose="020F0502020204030204" pitchFamily="34" charset="0"/>
              <a:cs typeface="Calibri" panose="020F0502020204030204" pitchFamily="34" charset="0"/>
            </a:endParaRPr>
          </a:p>
          <a:p>
            <a:pPr>
              <a:lnSpc>
                <a:spcPts val="2620"/>
              </a:lnSpc>
            </a:pPr>
            <a:r>
              <a:rPr lang="he-IL" sz="1600" dirty="0">
                <a:solidFill>
                  <a:schemeClr val="tx1"/>
                </a:solidFill>
                <a:latin typeface="Calibri" panose="020F0502020204030204" pitchFamily="34" charset="0"/>
                <a:cs typeface="Calibri" panose="020F0502020204030204" pitchFamily="34" charset="0"/>
              </a:rPr>
              <a:t>קיומה של מחלוקת מבטאת מעורבות, אכפתיות ורצון להשמיע קול ולהשפיע. אולם, כאשר מחלוקת רעיונית או פוליטית אינה מנוהלת באחריות או חורגת מגבולות השיח הדמוקרטי, היא מאיימת על חוסנה של החברה ועל התשתית הדמוקרטית המאפשרת את קיומה של המחלוקת עצמה. רצח ראש הממשלה יצחק רבין הוא תזכורת כואבת למחירה של הידרדרות ממחלוקת פוליטית נוקבת לאלימות ולערעור יסודות החוק והדמוקרטיה</a:t>
            </a:r>
            <a:r>
              <a:rPr lang="en-US" sz="1600" dirty="0">
                <a:solidFill>
                  <a:schemeClr val="tx1"/>
                </a:solidFill>
                <a:latin typeface="Calibri" panose="020F0502020204030204" pitchFamily="34" charset="0"/>
                <a:cs typeface="Calibri" panose="020F0502020204030204" pitchFamily="34" charset="0"/>
              </a:rPr>
              <a:t>.</a:t>
            </a:r>
          </a:p>
          <a:p>
            <a:pPr algn="ctr">
              <a:lnSpc>
                <a:spcPts val="2620"/>
              </a:lnSpc>
            </a:pPr>
            <a:endParaRPr lang="he-IL" sz="1600" b="1" dirty="0">
              <a:latin typeface="Calibri" panose="020F0502020204030204" pitchFamily="34" charset="0"/>
              <a:cs typeface="Calibri" panose="020F0502020204030204" pitchFamily="34" charset="0"/>
            </a:endParaRPr>
          </a:p>
        </p:txBody>
      </p:sp>
      <p:cxnSp>
        <p:nvCxnSpPr>
          <p:cNvPr id="5" name="Straight Connector 5">
            <a:extLst>
              <a:ext uri="{FF2B5EF4-FFF2-40B4-BE49-F238E27FC236}">
                <a16:creationId xmlns:a16="http://schemas.microsoft.com/office/drawing/2014/main" id="{A64CF0FC-8B5C-C21B-D64D-307925F9072B}"/>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6" name="Straight Connector 4">
            <a:extLst>
              <a:ext uri="{FF2B5EF4-FFF2-40B4-BE49-F238E27FC236}">
                <a16:creationId xmlns:a16="http://schemas.microsoft.com/office/drawing/2014/main" id="{4D0430AE-4F1F-C909-3953-296F8B3E67EC}"/>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7" name="מלבן 1">
            <a:extLst>
              <a:ext uri="{FF2B5EF4-FFF2-40B4-BE49-F238E27FC236}">
                <a16:creationId xmlns:a16="http://schemas.microsoft.com/office/drawing/2014/main" id="{F94FF7B6-040D-B58E-AEAA-71C48B909256}"/>
              </a:ext>
            </a:extLst>
          </p:cNvPr>
          <p:cNvSpPr/>
          <p:nvPr/>
        </p:nvSpPr>
        <p:spPr>
          <a:xfrm>
            <a:off x="7337932" y="397312"/>
            <a:ext cx="271763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הקדמה</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p>
        </p:txBody>
      </p:sp>
      <p:pic>
        <p:nvPicPr>
          <p:cNvPr id="9" name="Picture 8" descr="A person in a suit smoking a cigarette&#10;&#10;Description automatically generated">
            <a:extLst>
              <a:ext uri="{FF2B5EF4-FFF2-40B4-BE49-F238E27FC236}">
                <a16:creationId xmlns:a16="http://schemas.microsoft.com/office/drawing/2014/main" id="{8D0B0B4C-96EC-BB68-DAD9-470774600F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154" y="2465512"/>
            <a:ext cx="4392488" cy="4392488"/>
          </a:xfrm>
          <a:prstGeom prst="rect">
            <a:avLst/>
          </a:prstGeom>
        </p:spPr>
      </p:pic>
      <p:sp>
        <p:nvSpPr>
          <p:cNvPr id="19" name="מלבן 9">
            <a:extLst>
              <a:ext uri="{FF2B5EF4-FFF2-40B4-BE49-F238E27FC236}">
                <a16:creationId xmlns:a16="http://schemas.microsoft.com/office/drawing/2014/main" id="{40093EB0-8EA2-6902-15B1-E865351D3E0C}"/>
              </a:ext>
            </a:extLst>
          </p:cNvPr>
          <p:cNvSpPr/>
          <p:nvPr/>
        </p:nvSpPr>
        <p:spPr>
          <a:xfrm>
            <a:off x="3985501" y="3647755"/>
            <a:ext cx="7295869" cy="5625865"/>
          </a:xfrm>
          <a:prstGeom prst="rect">
            <a:avLst/>
          </a:prstGeom>
          <a:noFill/>
          <a:ln w="57150">
            <a:noFill/>
          </a:ln>
          <a:effectLst/>
        </p:spPr>
        <p:style>
          <a:lnRef idx="2">
            <a:schemeClr val="dk1"/>
          </a:lnRef>
          <a:fillRef idx="1">
            <a:schemeClr val="lt1"/>
          </a:fillRef>
          <a:effectRef idx="0">
            <a:schemeClr val="dk1"/>
          </a:effectRef>
          <a:fontRef idx="minor">
            <a:schemeClr val="dk1"/>
          </a:fontRef>
        </p:style>
        <p:txBody>
          <a:bodyPr rtlCol="1" anchor="t"/>
          <a:lstStyle/>
          <a:p>
            <a:pPr>
              <a:lnSpc>
                <a:spcPct val="150000"/>
              </a:lnSpc>
            </a:pPr>
            <a:r>
              <a:rPr lang="he-IL" sz="1600" dirty="0">
                <a:solidFill>
                  <a:schemeClr val="tx1"/>
                </a:solidFill>
                <a:latin typeface="Calibri" panose="020F0502020204030204" pitchFamily="34" charset="0"/>
                <a:cs typeface="Calibri" panose="020F0502020204030204" pitchFamily="34" charset="0"/>
              </a:rPr>
              <a:t>השנה יצוין יום הזיכרון לרצח ראש הממשלה ושר הביטחון יצחק רבין, ימים ספורים לפני הבחירות הכלליות. סמיכות זו מעניקה ליום הזיכרון משמעות מיוחדת, שכן מטבעה, מערכת הבחירות מחדדת מחלוקות, מעצימה את השונות הקיימת ממילא בשיח הציבורי ומעמידה במבחן את יכולתה של החברה הישראלית לנהל באופן אחראי מחלוקת – חריפה ככל שתהיה. </a:t>
            </a:r>
          </a:p>
          <a:p>
            <a:endParaRPr lang="en-US" sz="1000" b="1" dirty="0">
              <a:solidFill>
                <a:srgbClr val="00649E"/>
              </a:solidFill>
              <a:latin typeface="Calibri" panose="020F0502020204030204" pitchFamily="34" charset="0"/>
              <a:cs typeface="Calibri" panose="020F0502020204030204" pitchFamily="34" charset="0"/>
            </a:endParaRPr>
          </a:p>
          <a:p>
            <a:pPr>
              <a:lnSpc>
                <a:spcPct val="150000"/>
              </a:lnSpc>
            </a:pPr>
            <a:r>
              <a:rPr lang="he-IL" sz="1600" b="1" dirty="0">
                <a:solidFill>
                  <a:srgbClr val="00649E"/>
                </a:solidFill>
                <a:latin typeface="Calibri" panose="020F0502020204030204" pitchFamily="34" charset="0"/>
                <a:cs typeface="Calibri" panose="020F0502020204030204" pitchFamily="34" charset="0"/>
              </a:rPr>
              <a:t>אחת ממשימותיה המרכזיות של מערכת החינוך, בפרט בעת הזו, היא לחזק את האמון </a:t>
            </a:r>
            <a:r>
              <a:rPr lang="he-IL" sz="1600" b="1" dirty="0" err="1">
                <a:solidFill>
                  <a:srgbClr val="00649E"/>
                </a:solidFill>
                <a:latin typeface="Calibri" panose="020F0502020204030204" pitchFamily="34" charset="0"/>
                <a:cs typeface="Calibri" panose="020F0502020204030204" pitchFamily="34" charset="0"/>
              </a:rPr>
              <a:t>הבין־אישי</a:t>
            </a:r>
            <a:r>
              <a:rPr lang="he-IL" sz="1600" b="1" dirty="0">
                <a:solidFill>
                  <a:srgbClr val="00649E"/>
                </a:solidFill>
                <a:latin typeface="Calibri" panose="020F0502020204030204" pitchFamily="34" charset="0"/>
                <a:cs typeface="Calibri" panose="020F0502020204030204" pitchFamily="34" charset="0"/>
              </a:rPr>
              <a:t> והחברתי ולהעניק לתלמידות ולתלמידים כלים להקשבה, לחשיבה ביקורתית, לראיית מורכבות ולניהול אחראי של מחלוקת</a:t>
            </a:r>
            <a:r>
              <a:rPr lang="en-US" sz="1600" b="1" dirty="0">
                <a:solidFill>
                  <a:srgbClr val="00649E"/>
                </a:solidFill>
                <a:latin typeface="Calibri" panose="020F0502020204030204" pitchFamily="34" charset="0"/>
                <a:cs typeface="Calibri" panose="020F0502020204030204" pitchFamily="34" charset="0"/>
              </a:rPr>
              <a:t>.</a:t>
            </a:r>
          </a:p>
          <a:p>
            <a:pPr algn="ctr">
              <a:lnSpc>
                <a:spcPts val="2600"/>
              </a:lnSpc>
            </a:pPr>
            <a:endParaRPr lang="he-IL"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5774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14">
            <a:extLst>
              <a:ext uri="{FF2B5EF4-FFF2-40B4-BE49-F238E27FC236}">
                <a16:creationId xmlns:a16="http://schemas.microsoft.com/office/drawing/2014/main" id="{01603DEF-E28F-C916-FF6D-B4A7606F5DAE}"/>
              </a:ext>
            </a:extLst>
          </p:cNvPr>
          <p:cNvSpPr/>
          <p:nvPr/>
        </p:nvSpPr>
        <p:spPr>
          <a:xfrm>
            <a:off x="6600850" y="1484787"/>
            <a:ext cx="3779158" cy="33843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lvl="0">
              <a:lnSpc>
                <a:spcPct val="150000"/>
              </a:lnSpc>
            </a:pPr>
            <a:endParaRPr lang="he-IL" sz="1500" kern="0" dirty="0">
              <a:solidFill>
                <a:schemeClr val="tx1"/>
              </a:solidFill>
              <a:latin typeface="Calibri" panose="020F0502020204030204" pitchFamily="34" charset="0"/>
              <a:cs typeface="Calibri" panose="020F0502020204030204" pitchFamily="34" charset="0"/>
            </a:endParaRPr>
          </a:p>
        </p:txBody>
      </p:sp>
      <p:sp>
        <p:nvSpPr>
          <p:cNvPr id="7" name="תיבת טקסט 8">
            <a:extLst>
              <a:ext uri="{FF2B5EF4-FFF2-40B4-BE49-F238E27FC236}">
                <a16:creationId xmlns:a16="http://schemas.microsoft.com/office/drawing/2014/main" id="{6F70783E-D326-EF23-A59C-33456339DAF4}"/>
              </a:ext>
            </a:extLst>
          </p:cNvPr>
          <p:cNvSpPr txBox="1"/>
          <p:nvPr/>
        </p:nvSpPr>
        <p:spPr>
          <a:xfrm>
            <a:off x="5088682" y="1268760"/>
            <a:ext cx="6282066" cy="3785652"/>
          </a:xfrm>
          <a:prstGeom prst="rect">
            <a:avLst/>
          </a:prstGeom>
          <a:noFill/>
        </p:spPr>
        <p:txBody>
          <a:bodyPr wrap="square">
            <a:spAutoFit/>
          </a:bodyPr>
          <a:lstStyle/>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להבין כי מחלוקת היא חלק טבעי ולגיטימי מחיים בחברה דמוקרטית. </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להבחין בין שאלת הלגיטימיות של השיח לבין שאלת האחריות באופן ניהולו, ולזהות מצבים שבהם נחצים גבולות בשיח הדמוקרטי.</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לתרגל הקשבה לעמדה שונה והבעת עמדה באופן ברור, מנומק ומכבד. </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לפתח יכולת להתמודד עם </a:t>
            </a:r>
            <a:r>
              <a:rPr lang="he-IL" sz="1600" dirty="0" err="1">
                <a:latin typeface="Calibri" panose="020F0502020204030204" pitchFamily="34" charset="0"/>
                <a:cs typeface="Calibri" panose="020F0502020204030204" pitchFamily="34" charset="0"/>
              </a:rPr>
              <a:t>אי־הסכמה</a:t>
            </a:r>
            <a:r>
              <a:rPr lang="he-IL" sz="1600" dirty="0">
                <a:latin typeface="Calibri" panose="020F0502020204030204" pitchFamily="34" charset="0"/>
                <a:cs typeface="Calibri" panose="020F0502020204030204" pitchFamily="34" charset="0"/>
              </a:rPr>
              <a:t> ולנהל מחלוקת בלי לבטל את האחר או לקטוע את השיח. </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לגבש כללים מעשיים לניהול אחראי של מחלוקת בכיתה, ברשת ובמרחב הציבורי.</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להעמיק במשמעותו של יום הזיכרון הממלכתי לרצח ראש הממשלה ושר הביטחון יצחק רבין באמצעות הקישור בין זיכרון הרצח לבין המחויבות לנהל מחלוקת פוליטית ללא אלימות.</a:t>
            </a:r>
          </a:p>
        </p:txBody>
      </p:sp>
      <p:pic>
        <p:nvPicPr>
          <p:cNvPr id="10" name="תמונה 5">
            <a:extLst>
              <a:ext uri="{FF2B5EF4-FFF2-40B4-BE49-F238E27FC236}">
                <a16:creationId xmlns:a16="http://schemas.microsoft.com/office/drawing/2014/main" id="{E428E654-B0E9-049C-6DC4-2EB42C354CEE}"/>
              </a:ext>
            </a:extLst>
          </p:cNvPr>
          <p:cNvPicPr>
            <a:picLocks noChangeAspect="1"/>
          </p:cNvPicPr>
          <p:nvPr/>
        </p:nvPicPr>
        <p:blipFill>
          <a:blip r:embed="rId3"/>
          <a:srcRect/>
          <a:stretch/>
        </p:blipFill>
        <p:spPr>
          <a:xfrm>
            <a:off x="214375" y="188641"/>
            <a:ext cx="4659770" cy="6486942"/>
          </a:xfrm>
          <a:prstGeom prst="rect">
            <a:avLst/>
          </a:prstGeom>
        </p:spPr>
      </p:pic>
      <p:cxnSp>
        <p:nvCxnSpPr>
          <p:cNvPr id="11" name="Straight Connector 5">
            <a:extLst>
              <a:ext uri="{FF2B5EF4-FFF2-40B4-BE49-F238E27FC236}">
                <a16:creationId xmlns:a16="http://schemas.microsoft.com/office/drawing/2014/main" id="{2A03B0B0-9BFE-FB6B-2E5D-E6D2C72C7040}"/>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2" name="Straight Connector 4">
            <a:extLst>
              <a:ext uri="{FF2B5EF4-FFF2-40B4-BE49-F238E27FC236}">
                <a16:creationId xmlns:a16="http://schemas.microsoft.com/office/drawing/2014/main" id="{BD886852-3DFA-430E-3098-DE0D2B15479F}"/>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3" name="מלבן 1">
            <a:extLst>
              <a:ext uri="{FF2B5EF4-FFF2-40B4-BE49-F238E27FC236}">
                <a16:creationId xmlns:a16="http://schemas.microsoft.com/office/drawing/2014/main" id="{038E92B2-0DA8-C0ED-A010-FB11E3F2A9F3}"/>
              </a:ext>
            </a:extLst>
          </p:cNvPr>
          <p:cNvSpPr/>
          <p:nvPr/>
        </p:nvSpPr>
        <p:spPr>
          <a:xfrm>
            <a:off x="7337932" y="397312"/>
            <a:ext cx="271763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מטרות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spTree>
    <p:extLst>
      <p:ext uri="{BB962C8B-B14F-4D97-AF65-F5344CB8AC3E}">
        <p14:creationId xmlns:p14="http://schemas.microsoft.com/office/powerpoint/2010/main" val="2338151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7AAE17C-5CC3-E081-26ED-A819F20CEFEA}"/>
              </a:ext>
            </a:extLst>
          </p:cNvPr>
          <p:cNvSpPr txBox="1"/>
          <p:nvPr/>
        </p:nvSpPr>
        <p:spPr>
          <a:xfrm>
            <a:off x="6244391" y="6303834"/>
            <a:ext cx="4843178" cy="261610"/>
          </a:xfrm>
          <a:prstGeom prst="rect">
            <a:avLst/>
          </a:prstGeom>
          <a:noFill/>
        </p:spPr>
        <p:txBody>
          <a:bodyPr wrap="square" anchor="ctr">
            <a:spAutoFit/>
          </a:bodyPr>
          <a:lstStyle/>
          <a:p>
            <a:pPr algn="r" rtl="1"/>
            <a:r>
              <a:rPr sz="1100" b="1" dirty="0">
                <a:latin typeface="Calibri" panose="020F0502020204030204" pitchFamily="34" charset="0"/>
                <a:cs typeface="Calibri" panose="020F0502020204030204" pitchFamily="34" charset="0"/>
              </a:rPr>
              <a:t>* </a:t>
            </a:r>
            <a:r>
              <a:rPr lang="he-IL" sz="1100" dirty="0">
                <a:latin typeface="Calibri" panose="020F0502020204030204" pitchFamily="34" charset="0"/>
                <a:cs typeface="Calibri" panose="020F0502020204030204" pitchFamily="34" charset="0"/>
              </a:rPr>
              <a:t> מ</a:t>
            </a:r>
            <a:r>
              <a:rPr sz="1100" dirty="0" err="1">
                <a:latin typeface="Calibri" panose="020F0502020204030204" pitchFamily="34" charset="0"/>
                <a:cs typeface="Calibri" panose="020F0502020204030204" pitchFamily="34" charset="0"/>
              </a:rPr>
              <a:t>שך</a:t>
            </a:r>
            <a:r>
              <a:rPr sz="1100" dirty="0">
                <a:latin typeface="Calibri" panose="020F0502020204030204" pitchFamily="34" charset="0"/>
                <a:cs typeface="Calibri" panose="020F0502020204030204" pitchFamily="34" charset="0"/>
              </a:rPr>
              <a:t> </a:t>
            </a:r>
            <a:r>
              <a:rPr sz="1100" dirty="0" err="1">
                <a:latin typeface="Calibri" panose="020F0502020204030204" pitchFamily="34" charset="0"/>
                <a:cs typeface="Calibri" panose="020F0502020204030204" pitchFamily="34" charset="0"/>
              </a:rPr>
              <a:t>הפעילות</a:t>
            </a:r>
            <a:r>
              <a:rPr sz="1100" dirty="0">
                <a:latin typeface="Calibri" panose="020F0502020204030204" pitchFamily="34" charset="0"/>
                <a:cs typeface="Calibri" panose="020F0502020204030204" pitchFamily="34" charset="0"/>
              </a:rPr>
              <a:t> </a:t>
            </a:r>
            <a:r>
              <a:rPr sz="1100" dirty="0" err="1">
                <a:latin typeface="Calibri" panose="020F0502020204030204" pitchFamily="34" charset="0"/>
                <a:cs typeface="Calibri" panose="020F0502020204030204" pitchFamily="34" charset="0"/>
              </a:rPr>
              <a:t>משתנה</a:t>
            </a:r>
            <a:r>
              <a:rPr sz="1100" dirty="0">
                <a:latin typeface="Calibri" panose="020F0502020204030204" pitchFamily="34" charset="0"/>
                <a:cs typeface="Calibri" panose="020F0502020204030204" pitchFamily="34" charset="0"/>
              </a:rPr>
              <a:t> </a:t>
            </a:r>
            <a:r>
              <a:rPr sz="1100" dirty="0" err="1">
                <a:latin typeface="Calibri" panose="020F0502020204030204" pitchFamily="34" charset="0"/>
                <a:cs typeface="Calibri" panose="020F0502020204030204" pitchFamily="34" charset="0"/>
              </a:rPr>
              <a:t>בהתאם</a:t>
            </a:r>
            <a:r>
              <a:rPr sz="1100" dirty="0">
                <a:latin typeface="Calibri" panose="020F0502020204030204" pitchFamily="34" charset="0"/>
                <a:cs typeface="Calibri" panose="020F0502020204030204" pitchFamily="34" charset="0"/>
              </a:rPr>
              <a:t> </a:t>
            </a:r>
            <a:r>
              <a:rPr lang="he-IL" sz="1100" dirty="0">
                <a:latin typeface="Calibri" panose="020F0502020204030204" pitchFamily="34" charset="0"/>
                <a:cs typeface="Calibri" panose="020F0502020204030204" pitchFamily="34" charset="0"/>
              </a:rPr>
              <a:t>לבחירות הפדגוגיות של המורה בכיתה.</a:t>
            </a:r>
            <a:endParaRPr sz="1100" dirty="0">
              <a:latin typeface="Calibri" panose="020F0502020204030204" pitchFamily="34" charset="0"/>
              <a:cs typeface="Calibri" panose="020F0502020204030204" pitchFamily="34" charset="0"/>
            </a:endParaRPr>
          </a:p>
        </p:txBody>
      </p:sp>
      <p:pic>
        <p:nvPicPr>
          <p:cNvPr id="9" name="תמונה 5">
            <a:extLst>
              <a:ext uri="{FF2B5EF4-FFF2-40B4-BE49-F238E27FC236}">
                <a16:creationId xmlns:a16="http://schemas.microsoft.com/office/drawing/2014/main" id="{2C5F55EB-0492-A5FE-ABA5-59AA1FF11593}"/>
              </a:ext>
            </a:extLst>
          </p:cNvPr>
          <p:cNvPicPr>
            <a:picLocks noChangeAspect="1"/>
          </p:cNvPicPr>
          <p:nvPr/>
        </p:nvPicPr>
        <p:blipFill>
          <a:blip r:embed="rId2"/>
          <a:srcRect/>
          <a:stretch/>
        </p:blipFill>
        <p:spPr>
          <a:xfrm>
            <a:off x="214375" y="188641"/>
            <a:ext cx="4659770" cy="6486942"/>
          </a:xfrm>
          <a:prstGeom prst="rect">
            <a:avLst/>
          </a:prstGeom>
        </p:spPr>
      </p:pic>
      <p:sp>
        <p:nvSpPr>
          <p:cNvPr id="12" name="TextBox 11">
            <a:extLst>
              <a:ext uri="{FF2B5EF4-FFF2-40B4-BE49-F238E27FC236}">
                <a16:creationId xmlns:a16="http://schemas.microsoft.com/office/drawing/2014/main" id="{5DF409C5-EB52-DA87-B65A-496BEF38FF28}"/>
              </a:ext>
            </a:extLst>
          </p:cNvPr>
          <p:cNvSpPr txBox="1"/>
          <p:nvPr/>
        </p:nvSpPr>
        <p:spPr>
          <a:xfrm>
            <a:off x="5444353" y="1328335"/>
            <a:ext cx="5643216" cy="5816977"/>
          </a:xfrm>
          <a:prstGeom prst="rect">
            <a:avLst/>
          </a:prstGeom>
          <a:noFill/>
        </p:spPr>
        <p:txBody>
          <a:bodyPr wrap="square" anchor="ctr">
            <a:spAutoFit/>
          </a:bodyPr>
          <a:lstStyle/>
          <a:p>
            <a:r>
              <a:rPr lang="he-IL" sz="1600" b="1" dirty="0">
                <a:solidFill>
                  <a:srgbClr val="00649E"/>
                </a:solidFill>
                <a:latin typeface="Calibri" panose="020F0502020204030204" pitchFamily="34" charset="0"/>
                <a:cs typeface="Calibri" panose="020F0502020204030204" pitchFamily="34" charset="0"/>
              </a:rPr>
              <a:t>ערכה זו כוללת מגוון פעילויות. מומלץ לעבור עליהן מבעוד מועד ולבחור מתוך ההיצע את הפעילויות ההולמות ביותר את כיתתך: תואמות את אופי הכיתה, את רוח בית הספר ואת המשאבים העומדים לרשותך. </a:t>
            </a:r>
          </a:p>
          <a:p>
            <a:endParaRPr lang="he-IL" sz="1600" b="1" dirty="0">
              <a:solidFill>
                <a:srgbClr val="00649E"/>
              </a:solidFill>
              <a:latin typeface="Calibri" panose="020F0502020204030204" pitchFamily="34" charset="0"/>
              <a:cs typeface="Calibri" panose="020F0502020204030204" pitchFamily="34" charset="0"/>
            </a:endParaRPr>
          </a:p>
          <a:p>
            <a:r>
              <a:rPr lang="he-IL" sz="1600" dirty="0">
                <a:latin typeface="Calibri" panose="020F0502020204030204" pitchFamily="34" charset="0"/>
                <a:cs typeface="Calibri" panose="020F0502020204030204" pitchFamily="34" charset="0"/>
              </a:rPr>
              <a:t>הערכה בנויה במצגת </a:t>
            </a:r>
            <a:r>
              <a:rPr lang="en-US" sz="1600" dirty="0">
                <a:latin typeface="Calibri" panose="020F0502020204030204" pitchFamily="34" charset="0"/>
                <a:cs typeface="Calibri" panose="020F0502020204030204" pitchFamily="34" charset="0"/>
              </a:rPr>
              <a:t>PowerPoint</a:t>
            </a:r>
            <a:r>
              <a:rPr lang="he-IL" sz="1600" dirty="0">
                <a:latin typeface="Calibri" panose="020F0502020204030204" pitchFamily="34" charset="0"/>
                <a:cs typeface="Calibri" panose="020F0502020204030204" pitchFamily="34" charset="0"/>
              </a:rPr>
              <a:t> כדי לאפשר התאמה של השיעור לצרכי הכיתה. </a:t>
            </a:r>
          </a:p>
          <a:p>
            <a:r>
              <a:rPr lang="he-IL" sz="1600" dirty="0">
                <a:latin typeface="Calibri" panose="020F0502020204030204" pitchFamily="34" charset="0"/>
                <a:cs typeface="Calibri" panose="020F0502020204030204" pitchFamily="34" charset="0"/>
              </a:rPr>
              <a:t>יש להוריד את המצגת למחשב לשמור עותק מותאם ולמחוק או להסתיר את השקופיות שאינן נדרשות לשיעור. </a:t>
            </a:r>
          </a:p>
          <a:p>
            <a:endParaRPr lang="he-IL" sz="1600" b="1" dirty="0">
              <a:solidFill>
                <a:srgbClr val="00649E"/>
              </a:solidFill>
              <a:latin typeface="Calibri" panose="020F0502020204030204" pitchFamily="34" charset="0"/>
              <a:cs typeface="Calibri" panose="020F0502020204030204" pitchFamily="34" charset="0"/>
            </a:endParaRPr>
          </a:p>
          <a:p>
            <a:r>
              <a:rPr lang="he-IL" sz="1600" b="1" dirty="0">
                <a:solidFill>
                  <a:srgbClr val="00649E"/>
                </a:solidFill>
                <a:latin typeface="Calibri" panose="020F0502020204030204" pitchFamily="34" charset="0"/>
                <a:cs typeface="Calibri" panose="020F0502020204030204" pitchFamily="34" charset="0"/>
              </a:rPr>
              <a:t>במצגת מופיעים שני סוגי שקופיות: </a:t>
            </a:r>
          </a:p>
          <a:p>
            <a:r>
              <a:rPr lang="he-IL" dirty="0">
                <a:latin typeface="Calibri" panose="020F0502020204030204" pitchFamily="34" charset="0"/>
                <a:cs typeface="Calibri" panose="020F0502020204030204" pitchFamily="34" charset="0"/>
              </a:rPr>
              <a:t>שקופיות כחולות</a:t>
            </a:r>
            <a:r>
              <a:rPr lang="he-IL" sz="1600" dirty="0">
                <a:latin typeface="Calibri" panose="020F0502020204030204" pitchFamily="34" charset="0"/>
                <a:cs typeface="Calibri" panose="020F0502020204030204" pitchFamily="34" charset="0"/>
              </a:rPr>
              <a:t>, המיועדות למורה וכוללות הנחיות להובלת הפעילות, שאלות לדיון ודגשים פדגוגיים. מומלץ שלא להקרין אותן לתלמידות ולתלמידים. </a:t>
            </a:r>
          </a:p>
          <a:p>
            <a:r>
              <a:rPr lang="he-IL" dirty="0">
                <a:latin typeface="Calibri" panose="020F0502020204030204" pitchFamily="34" charset="0"/>
                <a:cs typeface="Calibri" panose="020F0502020204030204" pitchFamily="34" charset="0"/>
              </a:rPr>
              <a:t>שקופיות לבנות</a:t>
            </a:r>
            <a:r>
              <a:rPr lang="he-IL" sz="1600" dirty="0">
                <a:latin typeface="Calibri" panose="020F0502020204030204" pitchFamily="34" charset="0"/>
                <a:cs typeface="Calibri" panose="020F0502020204030204" pitchFamily="34" charset="0"/>
              </a:rPr>
              <a:t>, המיועדות להקרנה בכיתה ומשמשות חלק מן הפעילות עם התלמידות והתלמידים. </a:t>
            </a:r>
          </a:p>
          <a:p>
            <a:endParaRPr lang="he-IL" sz="1600" b="1" dirty="0">
              <a:solidFill>
                <a:srgbClr val="00649E"/>
              </a:solidFill>
              <a:latin typeface="Calibri" panose="020F0502020204030204" pitchFamily="34" charset="0"/>
              <a:cs typeface="Calibri" panose="020F0502020204030204" pitchFamily="34" charset="0"/>
            </a:endParaRPr>
          </a:p>
          <a:p>
            <a:r>
              <a:rPr lang="he-IL" sz="1600" b="1" dirty="0">
                <a:solidFill>
                  <a:srgbClr val="00649E"/>
                </a:solidFill>
                <a:latin typeface="Calibri" panose="020F0502020204030204" pitchFamily="34" charset="0"/>
                <a:cs typeface="Calibri" panose="020F0502020204030204" pitchFamily="34" charset="0"/>
              </a:rPr>
              <a:t>לקראת השיעור מומלץ להשאיר במצגת המיועדת להקרנה רק את השקופיות הלבנות השייכות לפעילויות שנבחרו. </a:t>
            </a:r>
          </a:p>
          <a:p>
            <a:endParaRPr lang="he-IL" sz="1600" b="1" dirty="0">
              <a:solidFill>
                <a:srgbClr val="00649E"/>
              </a:solidFill>
              <a:latin typeface="Calibri" panose="020F0502020204030204" pitchFamily="34" charset="0"/>
              <a:cs typeface="Calibri" panose="020F0502020204030204" pitchFamily="34" charset="0"/>
            </a:endParaRPr>
          </a:p>
          <a:p>
            <a:endParaRPr lang="he-IL" sz="1600" b="1" dirty="0">
              <a:latin typeface="+mj-lt"/>
            </a:endParaRPr>
          </a:p>
          <a:p>
            <a:endParaRPr lang="he-IL" sz="1600" dirty="0">
              <a:solidFill>
                <a:srgbClr val="00649E"/>
              </a:solidFill>
              <a:latin typeface="Calbiri"/>
            </a:endParaRPr>
          </a:p>
          <a:p>
            <a:endParaRPr lang="he-IL" sz="1600" dirty="0">
              <a:solidFill>
                <a:srgbClr val="00649E"/>
              </a:solidFill>
              <a:latin typeface="Calbiri"/>
            </a:endParaRPr>
          </a:p>
          <a:p>
            <a:r>
              <a:rPr lang="he-IL" sz="1600" b="1" dirty="0">
                <a:solidFill>
                  <a:srgbClr val="00649E"/>
                </a:solidFill>
                <a:latin typeface="Calibri" panose="020F0502020204030204" pitchFamily="34" charset="0"/>
                <a:cs typeface="Calibri" panose="020F0502020204030204" pitchFamily="34" charset="0"/>
              </a:rPr>
              <a:t> </a:t>
            </a:r>
          </a:p>
        </p:txBody>
      </p:sp>
      <p:cxnSp>
        <p:nvCxnSpPr>
          <p:cNvPr id="13" name="Straight Connector 5">
            <a:extLst>
              <a:ext uri="{FF2B5EF4-FFF2-40B4-BE49-F238E27FC236}">
                <a16:creationId xmlns:a16="http://schemas.microsoft.com/office/drawing/2014/main" id="{4C0061C8-F23E-01A1-6192-800EB6044334}"/>
              </a:ext>
            </a:extLst>
          </p:cNvPr>
          <p:cNvCxnSpPr>
            <a:cxnSpLocks/>
          </p:cNvCxnSpPr>
          <p:nvPr/>
        </p:nvCxnSpPr>
        <p:spPr>
          <a:xfrm>
            <a:off x="11089232"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4" name="Straight Connector 4">
            <a:extLst>
              <a:ext uri="{FF2B5EF4-FFF2-40B4-BE49-F238E27FC236}">
                <a16:creationId xmlns:a16="http://schemas.microsoft.com/office/drawing/2014/main" id="{76E4C588-1CD7-D666-090F-73E3E0891B2B}"/>
              </a:ext>
            </a:extLst>
          </p:cNvPr>
          <p:cNvCxnSpPr>
            <a:cxnSpLocks/>
          </p:cNvCxnSpPr>
          <p:nvPr/>
        </p:nvCxnSpPr>
        <p:spPr>
          <a:xfrm>
            <a:off x="11088414"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5" name="מלבן 1">
            <a:extLst>
              <a:ext uri="{FF2B5EF4-FFF2-40B4-BE49-F238E27FC236}">
                <a16:creationId xmlns:a16="http://schemas.microsoft.com/office/drawing/2014/main" id="{36CBAEEB-3656-37A6-E55F-AE8F57DB7737}"/>
              </a:ext>
            </a:extLst>
          </p:cNvPr>
          <p:cNvSpPr/>
          <p:nvPr/>
        </p:nvSpPr>
        <p:spPr>
          <a:xfrm>
            <a:off x="6840760" y="397312"/>
            <a:ext cx="424680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בעת 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sp>
        <p:nvSpPr>
          <p:cNvPr id="16" name="מלבן 1">
            <a:extLst>
              <a:ext uri="{FF2B5EF4-FFF2-40B4-BE49-F238E27FC236}">
                <a16:creationId xmlns:a16="http://schemas.microsoft.com/office/drawing/2014/main" id="{0C1FE636-CB19-922B-3D5F-F6110CB41EBA}"/>
              </a:ext>
            </a:extLst>
          </p:cNvPr>
          <p:cNvSpPr/>
          <p:nvPr/>
        </p:nvSpPr>
        <p:spPr>
          <a:xfrm>
            <a:off x="6840760" y="862824"/>
            <a:ext cx="424680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sz="1000"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000" dirty="0">
                <a:solidFill>
                  <a:srgbClr val="00649E"/>
                </a:solidFill>
                <a:latin typeface="Calibri" panose="020F0502020204030204" pitchFamily="34" charset="0"/>
                <a:ea typeface="Calibri" panose="020F0502020204030204" pitchFamily="34" charset="0"/>
                <a:cs typeface="Calibri" panose="020F0502020204030204" pitchFamily="34" charset="0"/>
              </a:rPr>
              <a:t>ערכת הפעילות</a:t>
            </a:r>
            <a:endParaRPr lang="he-IL" sz="1000"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sz="1000" dirty="0">
              <a:solidFill>
                <a:srgbClr val="00649E"/>
              </a:solidFill>
            </a:endParaRPr>
          </a:p>
        </p:txBody>
      </p:sp>
    </p:spTree>
    <p:extLst>
      <p:ext uri="{BB962C8B-B14F-4D97-AF65-F5344CB8AC3E}">
        <p14:creationId xmlns:p14="http://schemas.microsoft.com/office/powerpoint/2010/main" val="1261836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391B9-872A-FDF9-ECE8-3F315C20D1B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44FA2FF-28A7-1A08-9C53-3DDE342708D1}"/>
              </a:ext>
            </a:extLst>
          </p:cNvPr>
          <p:cNvGraphicFramePr>
            <a:graphicFrameLocks noGrp="1"/>
          </p:cNvGraphicFramePr>
          <p:nvPr>
            <p:extLst>
              <p:ext uri="{D42A27DB-BD31-4B8C-83A1-F6EECF244321}">
                <p14:modId xmlns:p14="http://schemas.microsoft.com/office/powerpoint/2010/main" val="1886646931"/>
              </p:ext>
            </p:extLst>
          </p:nvPr>
        </p:nvGraphicFramePr>
        <p:xfrm>
          <a:off x="5664746" y="1772817"/>
          <a:ext cx="5832648" cy="4342018"/>
        </p:xfrm>
        <a:graphic>
          <a:graphicData uri="http://schemas.openxmlformats.org/drawingml/2006/table">
            <a:tbl>
              <a:tblPr firstRow="1" bandRow="1">
                <a:tableStyleId>{5C22544A-7EE6-4342-B048-85BDC9FD1C3A}</a:tableStyleId>
              </a:tblPr>
              <a:tblGrid>
                <a:gridCol w="1328548">
                  <a:extLst>
                    <a:ext uri="{9D8B030D-6E8A-4147-A177-3AD203B41FA5}">
                      <a16:colId xmlns:a16="http://schemas.microsoft.com/office/drawing/2014/main" val="20001"/>
                    </a:ext>
                  </a:extLst>
                </a:gridCol>
                <a:gridCol w="1194992">
                  <a:extLst>
                    <a:ext uri="{9D8B030D-6E8A-4147-A177-3AD203B41FA5}">
                      <a16:colId xmlns:a16="http://schemas.microsoft.com/office/drawing/2014/main" val="20002"/>
                    </a:ext>
                  </a:extLst>
                </a:gridCol>
                <a:gridCol w="3309108">
                  <a:extLst>
                    <a:ext uri="{9D8B030D-6E8A-4147-A177-3AD203B41FA5}">
                      <a16:colId xmlns:a16="http://schemas.microsoft.com/office/drawing/2014/main" val="20003"/>
                    </a:ext>
                  </a:extLst>
                </a:gridCol>
              </a:tblGrid>
              <a:tr h="365613">
                <a:tc>
                  <a:txBody>
                    <a:bodyPr/>
                    <a:lstStyle/>
                    <a:p>
                      <a:pPr algn="r" rtl="1"/>
                      <a:r>
                        <a:rPr sz="1400" b="1" i="0">
                          <a:solidFill>
                            <a:srgbClr val="FFFFFF"/>
                          </a:solidFill>
                          <a:effectLst/>
                          <a:latin typeface="Calibri" panose="020F0502020204030204" pitchFamily="34" charset="0"/>
                          <a:cs typeface="Calibri" panose="020F0502020204030204" pitchFamily="34" charset="0"/>
                        </a:rPr>
                        <a:t>זמן</a:t>
                      </a:r>
                    </a:p>
                  </a:txBody>
                  <a:tcPr>
                    <a:solidFill>
                      <a:srgbClr val="395574"/>
                    </a:solidFill>
                  </a:tcPr>
                </a:tc>
                <a:tc>
                  <a:txBody>
                    <a:bodyPr/>
                    <a:lstStyle/>
                    <a:p>
                      <a:pPr algn="r" rtl="1"/>
                      <a:r>
                        <a:rPr sz="1400" b="1" i="0" dirty="0" err="1">
                          <a:solidFill>
                            <a:srgbClr val="FFFFFF"/>
                          </a:solidFill>
                          <a:effectLst/>
                          <a:latin typeface="Calibri" panose="020F0502020204030204" pitchFamily="34" charset="0"/>
                          <a:cs typeface="Calibri" panose="020F0502020204030204" pitchFamily="34" charset="0"/>
                        </a:rPr>
                        <a:t>שכבת</a:t>
                      </a:r>
                      <a:r>
                        <a:rPr sz="1400" b="1" i="0" dirty="0">
                          <a:solidFill>
                            <a:srgbClr val="FFFFFF"/>
                          </a:solidFill>
                          <a:effectLst/>
                          <a:latin typeface="Calibri" panose="020F0502020204030204" pitchFamily="34" charset="0"/>
                          <a:cs typeface="Calibri" panose="020F0502020204030204" pitchFamily="34" charset="0"/>
                        </a:rPr>
                        <a:t> </a:t>
                      </a:r>
                      <a:r>
                        <a:rPr sz="1400" b="1" i="0" dirty="0" err="1">
                          <a:solidFill>
                            <a:srgbClr val="FFFFFF"/>
                          </a:solidFill>
                          <a:effectLst/>
                          <a:latin typeface="Calibri" panose="020F0502020204030204" pitchFamily="34" charset="0"/>
                          <a:cs typeface="Calibri" panose="020F0502020204030204" pitchFamily="34" charset="0"/>
                        </a:rPr>
                        <a:t>גיל</a:t>
                      </a:r>
                      <a:endParaRPr sz="1400" b="1" i="0" dirty="0">
                        <a:solidFill>
                          <a:srgbClr val="FFFFFF"/>
                        </a:solidFill>
                        <a:effectLst/>
                        <a:latin typeface="Calibri" panose="020F0502020204030204" pitchFamily="34" charset="0"/>
                        <a:cs typeface="Calibri" panose="020F0502020204030204" pitchFamily="34" charset="0"/>
                      </a:endParaRPr>
                    </a:p>
                  </a:txBody>
                  <a:tcPr>
                    <a:solidFill>
                      <a:srgbClr val="395574"/>
                    </a:solidFill>
                  </a:tcPr>
                </a:tc>
                <a:tc>
                  <a:txBody>
                    <a:bodyPr/>
                    <a:lstStyle/>
                    <a:p>
                      <a:pPr algn="r" rtl="1"/>
                      <a:r>
                        <a:rPr sz="1400" b="1" i="0" dirty="0" err="1">
                          <a:solidFill>
                            <a:srgbClr val="FFFFFF"/>
                          </a:solidFill>
                          <a:effectLst/>
                          <a:latin typeface="Calibri" panose="020F0502020204030204" pitchFamily="34" charset="0"/>
                          <a:cs typeface="Calibri" panose="020F0502020204030204" pitchFamily="34" charset="0"/>
                        </a:rPr>
                        <a:t>פעילות</a:t>
                      </a:r>
                      <a:endParaRPr sz="1400" b="1" i="0" dirty="0">
                        <a:solidFill>
                          <a:srgbClr val="FFFFFF"/>
                        </a:solidFill>
                        <a:effectLst/>
                        <a:latin typeface="Calibri" panose="020F0502020204030204" pitchFamily="34" charset="0"/>
                        <a:cs typeface="Calibri" panose="020F0502020204030204" pitchFamily="34" charset="0"/>
                      </a:endParaRPr>
                    </a:p>
                  </a:txBody>
                  <a:tcPr>
                    <a:solidFill>
                      <a:srgbClr val="395574"/>
                    </a:solidFill>
                  </a:tcPr>
                </a:tc>
                <a:extLst>
                  <a:ext uri="{0D108BD9-81ED-4DB2-BD59-A6C34878D82A}">
                    <a16:rowId xmlns:a16="http://schemas.microsoft.com/office/drawing/2014/main" val="10000"/>
                  </a:ext>
                </a:extLst>
              </a:tr>
              <a:tr h="795281">
                <a:tc>
                  <a:txBody>
                    <a:bodyPr/>
                    <a:lstStyle/>
                    <a:p>
                      <a:pPr algn="r" rtl="1"/>
                      <a:r>
                        <a:rPr sz="1400" b="0" i="0">
                          <a:solidFill>
                            <a:srgbClr val="00649E"/>
                          </a:solidFill>
                          <a:effectLst/>
                          <a:latin typeface="Calibri" panose="020F0502020204030204" pitchFamily="34" charset="0"/>
                          <a:cs typeface="Calibri" panose="020F0502020204030204" pitchFamily="34" charset="0"/>
                        </a:rPr>
                        <a:t>משתנה*</a:t>
                      </a:r>
                    </a:p>
                  </a:txBody>
                  <a:tcPr>
                    <a:solidFill>
                      <a:srgbClr val="FAF9F6"/>
                    </a:solidFill>
                  </a:tcPr>
                </a:tc>
                <a:tc>
                  <a:txBody>
                    <a:bodyPr/>
                    <a:lstStyle/>
                    <a:p>
                      <a:pPr algn="r" rtl="1"/>
                      <a:r>
                        <a:rPr sz="1400" b="0" i="0" dirty="0">
                          <a:solidFill>
                            <a:srgbClr val="00649E"/>
                          </a:solidFill>
                          <a:effectLst/>
                          <a:latin typeface="Calibri" panose="020F0502020204030204" pitchFamily="34" charset="0"/>
                          <a:cs typeface="Calibri" panose="020F0502020204030204" pitchFamily="34" charset="0"/>
                        </a:rPr>
                        <a:t>ז׳–</a:t>
                      </a:r>
                      <a:r>
                        <a:rPr sz="1400" b="0" i="0" dirty="0" err="1">
                          <a:solidFill>
                            <a:srgbClr val="00649E"/>
                          </a:solidFill>
                          <a:effectLst/>
                          <a:latin typeface="Calibri" panose="020F0502020204030204" pitchFamily="34" charset="0"/>
                          <a:cs typeface="Calibri" panose="020F0502020204030204" pitchFamily="34" charset="0"/>
                        </a:rPr>
                        <a:t>י״ב</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פעילות</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פתיחה</a:t>
                      </a:r>
                      <a:r>
                        <a:rPr lang="he-IL" sz="1400" b="1" i="0" dirty="0">
                          <a:solidFill>
                            <a:srgbClr val="00649E"/>
                          </a:solidFill>
                          <a:effectLst/>
                          <a:latin typeface="Calibri" panose="020F0502020204030204" pitchFamily="34" charset="0"/>
                          <a:cs typeface="Calibri" panose="020F0502020204030204" pitchFamily="34" charset="0"/>
                        </a:rPr>
                        <a:t>:</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יצחק</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רבין</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extLst>
                  <a:ext uri="{0D108BD9-81ED-4DB2-BD59-A6C34878D82A}">
                    <a16:rowId xmlns:a16="http://schemas.microsoft.com/office/drawing/2014/main" val="10001"/>
                  </a:ext>
                </a:extLst>
              </a:tr>
              <a:tr h="795281">
                <a:tc>
                  <a:txBody>
                    <a:bodyPr/>
                    <a:lstStyle/>
                    <a:p>
                      <a:pPr algn="r" rtl="1"/>
                      <a:r>
                        <a:rPr lang="he-IL" sz="1400" b="0" i="0" dirty="0">
                          <a:solidFill>
                            <a:srgbClr val="00649E"/>
                          </a:solidFill>
                          <a:effectLst/>
                          <a:latin typeface="Calibri" panose="020F0502020204030204" pitchFamily="34" charset="0"/>
                          <a:cs typeface="Calibri" panose="020F0502020204030204" pitchFamily="34" charset="0"/>
                        </a:rPr>
                        <a:t>15–25 ד</a:t>
                      </a:r>
                      <a:r>
                        <a:rPr sz="1400" b="0" i="0" dirty="0" err="1">
                          <a:solidFill>
                            <a:srgbClr val="00649E"/>
                          </a:solidFill>
                          <a:effectLst/>
                          <a:latin typeface="Calibri" panose="020F0502020204030204" pitchFamily="34" charset="0"/>
                          <a:cs typeface="Calibri" panose="020F0502020204030204" pitchFamily="34" charset="0"/>
                        </a:rPr>
                        <a:t>קות</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5F4F0"/>
                    </a:solidFill>
                  </a:tcPr>
                </a:tc>
                <a:tc>
                  <a:txBody>
                    <a:bodyPr/>
                    <a:lstStyle/>
                    <a:p>
                      <a:pPr algn="r" rtl="1"/>
                      <a:r>
                        <a:rPr sz="1400" b="0" i="0">
                          <a:solidFill>
                            <a:srgbClr val="00649E"/>
                          </a:solidFill>
                          <a:effectLst/>
                          <a:latin typeface="Calibri" panose="020F0502020204030204" pitchFamily="34" charset="0"/>
                          <a:cs typeface="Calibri" panose="020F0502020204030204" pitchFamily="34" charset="0"/>
                        </a:rPr>
                        <a:t>ז׳–י״ב</a:t>
                      </a:r>
                    </a:p>
                  </a:txBody>
                  <a:tcPr>
                    <a:solidFill>
                      <a:srgbClr val="F5F4F0"/>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מדרש</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כרזה</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5F4F0"/>
                    </a:solidFill>
                  </a:tcPr>
                </a:tc>
                <a:extLst>
                  <a:ext uri="{0D108BD9-81ED-4DB2-BD59-A6C34878D82A}">
                    <a16:rowId xmlns:a16="http://schemas.microsoft.com/office/drawing/2014/main" val="10002"/>
                  </a:ext>
                </a:extLst>
              </a:tr>
              <a:tr h="795281">
                <a:tc>
                  <a:txBody>
                    <a:bodyPr/>
                    <a:lstStyle/>
                    <a:p>
                      <a:pPr algn="r" rtl="1"/>
                      <a:r>
                        <a:rPr lang="he-IL" sz="1400" b="0" i="0" dirty="0">
                          <a:solidFill>
                            <a:srgbClr val="00649E"/>
                          </a:solidFill>
                          <a:effectLst/>
                          <a:latin typeface="Calibri" panose="020F0502020204030204" pitchFamily="34" charset="0"/>
                          <a:cs typeface="Calibri" panose="020F0502020204030204" pitchFamily="34" charset="0"/>
                        </a:rPr>
                        <a:t>35–45</a:t>
                      </a:r>
                      <a:r>
                        <a:rPr sz="1400" b="0" i="0" dirty="0">
                          <a:solidFill>
                            <a:srgbClr val="00649E"/>
                          </a:solidFill>
                          <a:effectLst/>
                          <a:latin typeface="Calibri" panose="020F0502020204030204" pitchFamily="34" charset="0"/>
                          <a:cs typeface="Calibri" panose="020F0502020204030204" pitchFamily="34" charset="0"/>
                        </a:rPr>
                        <a:t> </a:t>
                      </a:r>
                      <a:r>
                        <a:rPr sz="1400" b="0" i="0" dirty="0" err="1">
                          <a:solidFill>
                            <a:srgbClr val="00649E"/>
                          </a:solidFill>
                          <a:effectLst/>
                          <a:latin typeface="Calibri" panose="020F0502020204030204" pitchFamily="34" charset="0"/>
                          <a:cs typeface="Calibri" panose="020F0502020204030204" pitchFamily="34" charset="0"/>
                        </a:rPr>
                        <a:t>דקות</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tc>
                  <a:txBody>
                    <a:bodyPr/>
                    <a:lstStyle/>
                    <a:p>
                      <a:pPr algn="r" rtl="1"/>
                      <a:r>
                        <a:rPr sz="1400" b="0" i="0" dirty="0">
                          <a:solidFill>
                            <a:srgbClr val="00649E"/>
                          </a:solidFill>
                          <a:effectLst/>
                          <a:latin typeface="Calibri" panose="020F0502020204030204" pitchFamily="34" charset="0"/>
                          <a:cs typeface="Calibri" panose="020F0502020204030204" pitchFamily="34" charset="0"/>
                        </a:rPr>
                        <a:t>ז׳–</a:t>
                      </a:r>
                      <a:r>
                        <a:rPr sz="1400" b="0" i="0" dirty="0" err="1">
                          <a:solidFill>
                            <a:srgbClr val="00649E"/>
                          </a:solidFill>
                          <a:effectLst/>
                          <a:latin typeface="Calibri" panose="020F0502020204030204" pitchFamily="34" charset="0"/>
                          <a:cs typeface="Calibri" panose="020F0502020204030204" pitchFamily="34" charset="0"/>
                        </a:rPr>
                        <a:t>י״ב</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תרבות</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המחלוקת</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extLst>
                  <a:ext uri="{0D108BD9-81ED-4DB2-BD59-A6C34878D82A}">
                    <a16:rowId xmlns:a16="http://schemas.microsoft.com/office/drawing/2014/main" val="10003"/>
                  </a:ext>
                </a:extLst>
              </a:tr>
              <a:tr h="795281">
                <a:tc>
                  <a:txBody>
                    <a:bodyPr/>
                    <a:lstStyle/>
                    <a:p>
                      <a:pPr algn="r" rtl="1"/>
                      <a:r>
                        <a:rPr lang="en-US" sz="1400" b="0" i="0" dirty="0">
                          <a:solidFill>
                            <a:srgbClr val="00649E"/>
                          </a:solidFill>
                          <a:effectLst/>
                          <a:latin typeface="Calibri" panose="020F0502020204030204" pitchFamily="34" charset="0"/>
                          <a:cs typeface="Calibri" panose="020F0502020204030204" pitchFamily="34" charset="0"/>
                        </a:rPr>
                        <a:t> </a:t>
                      </a:r>
                      <a:r>
                        <a:rPr sz="1400" b="0" i="0" dirty="0">
                          <a:solidFill>
                            <a:srgbClr val="00649E"/>
                          </a:solidFill>
                          <a:effectLst/>
                          <a:latin typeface="Calibri" panose="020F0502020204030204" pitchFamily="34" charset="0"/>
                          <a:cs typeface="Calibri" panose="020F0502020204030204" pitchFamily="34" charset="0"/>
                        </a:rPr>
                        <a:t>45 </a:t>
                      </a:r>
                      <a:r>
                        <a:rPr sz="1400" b="0" i="0" dirty="0" err="1">
                          <a:solidFill>
                            <a:srgbClr val="00649E"/>
                          </a:solidFill>
                          <a:effectLst/>
                          <a:latin typeface="Calibri" panose="020F0502020204030204" pitchFamily="34" charset="0"/>
                          <a:cs typeface="Calibri" panose="020F0502020204030204" pitchFamily="34" charset="0"/>
                        </a:rPr>
                        <a:t>דקות</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5F4F0"/>
                    </a:solidFill>
                  </a:tcPr>
                </a:tc>
                <a:tc>
                  <a:txBody>
                    <a:bodyPr/>
                    <a:lstStyle/>
                    <a:p>
                      <a:pPr algn="r" rtl="1"/>
                      <a:r>
                        <a:rPr sz="1400" b="0" i="0">
                          <a:solidFill>
                            <a:srgbClr val="00649E"/>
                          </a:solidFill>
                          <a:effectLst/>
                          <a:latin typeface="Calibri" panose="020F0502020204030204" pitchFamily="34" charset="0"/>
                          <a:cs typeface="Calibri" panose="020F0502020204030204" pitchFamily="34" charset="0"/>
                        </a:rPr>
                        <a:t>י׳–י״ב</a:t>
                      </a:r>
                    </a:p>
                  </a:txBody>
                  <a:tcPr>
                    <a:solidFill>
                      <a:srgbClr val="F5F4F0"/>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מן</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המחלוקת</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אל</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הוויכוח</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5F4F0"/>
                    </a:solidFill>
                  </a:tcPr>
                </a:tc>
                <a:extLst>
                  <a:ext uri="{0D108BD9-81ED-4DB2-BD59-A6C34878D82A}">
                    <a16:rowId xmlns:a16="http://schemas.microsoft.com/office/drawing/2014/main" val="10004"/>
                  </a:ext>
                </a:extLst>
              </a:tr>
              <a:tr h="795281">
                <a:tc>
                  <a:txBody>
                    <a:bodyPr/>
                    <a:lstStyle/>
                    <a:p>
                      <a:pPr algn="r" rtl="1"/>
                      <a:r>
                        <a:rPr sz="1400" b="0" i="0" dirty="0" err="1">
                          <a:solidFill>
                            <a:srgbClr val="00649E"/>
                          </a:solidFill>
                          <a:effectLst/>
                          <a:latin typeface="Calibri" panose="020F0502020204030204" pitchFamily="34" charset="0"/>
                          <a:cs typeface="Calibri" panose="020F0502020204030204" pitchFamily="34" charset="0"/>
                        </a:rPr>
                        <a:t>משתנה</a:t>
                      </a:r>
                      <a:r>
                        <a:rPr sz="1400" b="0" i="0" dirty="0">
                          <a:solidFill>
                            <a:srgbClr val="00649E"/>
                          </a:solidFill>
                          <a:effectLst/>
                          <a:latin typeface="Calibri" panose="020F0502020204030204" pitchFamily="34" charset="0"/>
                          <a:cs typeface="Calibri" panose="020F0502020204030204" pitchFamily="34" charset="0"/>
                        </a:rPr>
                        <a:t>*</a:t>
                      </a:r>
                    </a:p>
                  </a:txBody>
                  <a:tcPr>
                    <a:solidFill>
                      <a:srgbClr val="FAF9F6"/>
                    </a:solidFill>
                  </a:tcPr>
                </a:tc>
                <a:tc>
                  <a:txBody>
                    <a:bodyPr/>
                    <a:lstStyle/>
                    <a:p>
                      <a:pPr algn="r" rtl="1"/>
                      <a:r>
                        <a:rPr sz="1400" b="0" i="0" dirty="0">
                          <a:solidFill>
                            <a:srgbClr val="00649E"/>
                          </a:solidFill>
                          <a:effectLst/>
                          <a:latin typeface="Calibri" panose="020F0502020204030204" pitchFamily="34" charset="0"/>
                          <a:cs typeface="Calibri" panose="020F0502020204030204" pitchFamily="34" charset="0"/>
                        </a:rPr>
                        <a:t>ז׳–</a:t>
                      </a:r>
                      <a:r>
                        <a:rPr sz="1400" b="0" i="0" dirty="0" err="1">
                          <a:solidFill>
                            <a:srgbClr val="00649E"/>
                          </a:solidFill>
                          <a:effectLst/>
                          <a:latin typeface="Calibri" panose="020F0502020204030204" pitchFamily="34" charset="0"/>
                          <a:cs typeface="Calibri" panose="020F0502020204030204" pitchFamily="34" charset="0"/>
                        </a:rPr>
                        <a:t>י״ב</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בעת</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מחלוקת</a:t>
                      </a:r>
                      <a:r>
                        <a:rPr lang="he-IL" sz="1400" b="1" i="0" dirty="0">
                          <a:solidFill>
                            <a:srgbClr val="00649E"/>
                          </a:solidFill>
                          <a:effectLst/>
                          <a:latin typeface="Calibri" panose="020F0502020204030204" pitchFamily="34" charset="0"/>
                          <a:cs typeface="Calibri" panose="020F0502020204030204" pitchFamily="34" charset="0"/>
                        </a:rPr>
                        <a:t>:</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מתווכחים</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באחריות</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extLst>
                  <a:ext uri="{0D108BD9-81ED-4DB2-BD59-A6C34878D82A}">
                    <a16:rowId xmlns:a16="http://schemas.microsoft.com/office/drawing/2014/main" val="10005"/>
                  </a:ext>
                </a:extLst>
              </a:tr>
            </a:tbl>
          </a:graphicData>
        </a:graphic>
      </p:graphicFrame>
      <p:pic>
        <p:nvPicPr>
          <p:cNvPr id="9" name="תמונה 5">
            <a:extLst>
              <a:ext uri="{FF2B5EF4-FFF2-40B4-BE49-F238E27FC236}">
                <a16:creationId xmlns:a16="http://schemas.microsoft.com/office/drawing/2014/main" id="{418693F6-C727-8556-17C2-F8AD2C7A8B68}"/>
              </a:ext>
            </a:extLst>
          </p:cNvPr>
          <p:cNvPicPr>
            <a:picLocks noChangeAspect="1"/>
          </p:cNvPicPr>
          <p:nvPr/>
        </p:nvPicPr>
        <p:blipFill>
          <a:blip r:embed="rId2"/>
          <a:srcRect/>
          <a:stretch/>
        </p:blipFill>
        <p:spPr>
          <a:xfrm>
            <a:off x="214375" y="188641"/>
            <a:ext cx="4659770" cy="6486942"/>
          </a:xfrm>
          <a:prstGeom prst="rect">
            <a:avLst/>
          </a:prstGeom>
        </p:spPr>
      </p:pic>
      <p:cxnSp>
        <p:nvCxnSpPr>
          <p:cNvPr id="13" name="Straight Connector 5">
            <a:extLst>
              <a:ext uri="{FF2B5EF4-FFF2-40B4-BE49-F238E27FC236}">
                <a16:creationId xmlns:a16="http://schemas.microsoft.com/office/drawing/2014/main" id="{F274E69E-233A-9740-EBAF-338FDF7E2959}"/>
              </a:ext>
            </a:extLst>
          </p:cNvPr>
          <p:cNvCxnSpPr>
            <a:cxnSpLocks/>
          </p:cNvCxnSpPr>
          <p:nvPr/>
        </p:nvCxnSpPr>
        <p:spPr>
          <a:xfrm>
            <a:off x="11089232"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4" name="Straight Connector 4">
            <a:extLst>
              <a:ext uri="{FF2B5EF4-FFF2-40B4-BE49-F238E27FC236}">
                <a16:creationId xmlns:a16="http://schemas.microsoft.com/office/drawing/2014/main" id="{73428A4A-D3CA-10B5-B959-4D61D5AB9EF0}"/>
              </a:ext>
            </a:extLst>
          </p:cNvPr>
          <p:cNvCxnSpPr>
            <a:cxnSpLocks/>
          </p:cNvCxnSpPr>
          <p:nvPr/>
        </p:nvCxnSpPr>
        <p:spPr>
          <a:xfrm>
            <a:off x="11088414"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5" name="מלבן 1">
            <a:extLst>
              <a:ext uri="{FF2B5EF4-FFF2-40B4-BE49-F238E27FC236}">
                <a16:creationId xmlns:a16="http://schemas.microsoft.com/office/drawing/2014/main" id="{743AD161-9005-4442-BF14-70D6DD3AE941}"/>
              </a:ext>
            </a:extLst>
          </p:cNvPr>
          <p:cNvSpPr/>
          <p:nvPr/>
        </p:nvSpPr>
        <p:spPr>
          <a:xfrm>
            <a:off x="6840760" y="397312"/>
            <a:ext cx="424680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בעת 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sp>
        <p:nvSpPr>
          <p:cNvPr id="16" name="מלבן 1">
            <a:extLst>
              <a:ext uri="{FF2B5EF4-FFF2-40B4-BE49-F238E27FC236}">
                <a16:creationId xmlns:a16="http://schemas.microsoft.com/office/drawing/2014/main" id="{43FD41FC-8E01-EC3A-35AF-570FCB8FE2E9}"/>
              </a:ext>
            </a:extLst>
          </p:cNvPr>
          <p:cNvSpPr/>
          <p:nvPr/>
        </p:nvSpPr>
        <p:spPr>
          <a:xfrm>
            <a:off x="6840760" y="862824"/>
            <a:ext cx="424680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sz="1000"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000" dirty="0">
                <a:solidFill>
                  <a:srgbClr val="00649E"/>
                </a:solidFill>
                <a:latin typeface="Calibri" panose="020F0502020204030204" pitchFamily="34" charset="0"/>
                <a:ea typeface="Calibri" panose="020F0502020204030204" pitchFamily="34" charset="0"/>
                <a:cs typeface="Calibri" panose="020F0502020204030204" pitchFamily="34" charset="0"/>
              </a:rPr>
              <a:t>תוכן ערכת הפעילות</a:t>
            </a:r>
            <a:endParaRPr lang="he-IL" sz="1000"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sz="1000" dirty="0">
              <a:solidFill>
                <a:srgbClr val="00649E"/>
              </a:solidFill>
            </a:endParaRPr>
          </a:p>
        </p:txBody>
      </p:sp>
    </p:spTree>
    <p:extLst>
      <p:ext uri="{BB962C8B-B14F-4D97-AF65-F5344CB8AC3E}">
        <p14:creationId xmlns:p14="http://schemas.microsoft.com/office/powerpoint/2010/main" val="142807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11">
            <a:extLst>
              <a:ext uri="{FF2B5EF4-FFF2-40B4-BE49-F238E27FC236}">
                <a16:creationId xmlns:a16="http://schemas.microsoft.com/office/drawing/2014/main" id="{CBCC047C-B4B2-EF1A-7D18-CF1730614839}"/>
              </a:ext>
            </a:extLst>
          </p:cNvPr>
          <p:cNvSpPr/>
          <p:nvPr/>
        </p:nvSpPr>
        <p:spPr>
          <a:xfrm>
            <a:off x="1920330" y="1916840"/>
            <a:ext cx="8352928" cy="4320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ts val="3200"/>
              </a:lnSpc>
            </a:pPr>
            <a:r>
              <a:rPr lang="he-IL" sz="2000" kern="0" dirty="0">
                <a:solidFill>
                  <a:srgbClr val="00649E"/>
                </a:solidFill>
                <a:latin typeface="Calibri" panose="020F0502020204030204" pitchFamily="34" charset="0"/>
                <a:cs typeface="Calibri" panose="020F0502020204030204" pitchFamily="34" charset="0"/>
              </a:rPr>
              <a:t>יצחק רבין, יליד ירושלים, חניך בית הספר החקלאי כדורי, חייל ומפקד בפלמ"ח ובצה"ל, רמטכ"ל הניצחון במלחמת ששת הימים, שגריר ישראל בארצות הברית, ראש הממשלה בזמן מבצע אנטבה, חותם הסכם השלום עם ירדן והסכם הביניים עם הפלסטינים. </a:t>
            </a:r>
          </a:p>
          <a:p>
            <a:pPr algn="ctr">
              <a:lnSpc>
                <a:spcPts val="3200"/>
              </a:lnSpc>
            </a:pPr>
            <a:endParaRPr lang="he-IL" sz="2000" kern="0" dirty="0">
              <a:solidFill>
                <a:schemeClr val="tx1">
                  <a:lumMod val="65000"/>
                  <a:lumOff val="35000"/>
                </a:schemeClr>
              </a:solidFill>
              <a:latin typeface="Calibri" panose="020F0502020204030204" pitchFamily="34" charset="0"/>
              <a:cs typeface="Calibri" panose="020F0502020204030204" pitchFamily="34" charset="0"/>
            </a:endParaRPr>
          </a:p>
          <a:p>
            <a:pPr algn="ctr">
              <a:lnSpc>
                <a:spcPts val="3200"/>
              </a:lnSpc>
            </a:pPr>
            <a:r>
              <a:rPr lang="he-IL" sz="2000" b="1" kern="0" dirty="0">
                <a:solidFill>
                  <a:schemeClr val="tx1"/>
                </a:solidFill>
                <a:latin typeface="Calibri" panose="020F0502020204030204" pitchFamily="34" charset="0"/>
                <a:cs typeface="Calibri" panose="020F0502020204030204" pitchFamily="34" charset="0"/>
              </a:rPr>
              <a:t>נרצח בידי מתנקש יהודי על רקע אידאולוגי ופוליטי. </a:t>
            </a:r>
          </a:p>
          <a:p>
            <a:pPr algn="ctr">
              <a:lnSpc>
                <a:spcPts val="3200"/>
              </a:lnSpc>
            </a:pPr>
            <a:r>
              <a:rPr lang="he-IL" sz="2000" b="1" kern="0" dirty="0">
                <a:solidFill>
                  <a:schemeClr val="tx1"/>
                </a:solidFill>
                <a:latin typeface="Calibri" panose="020F0502020204030204" pitchFamily="34" charset="0"/>
                <a:cs typeface="Calibri" panose="020F0502020204030204" pitchFamily="34" charset="0"/>
              </a:rPr>
              <a:t>הדי שלוש היריות שנורו אז, בכיכר, בליל שבת, י"ב בחשוון תשנ"ו, 4.11.1995, </a:t>
            </a:r>
          </a:p>
          <a:p>
            <a:pPr algn="ctr">
              <a:lnSpc>
                <a:spcPts val="3200"/>
              </a:lnSpc>
            </a:pPr>
            <a:r>
              <a:rPr lang="he-IL" sz="2000" b="1" kern="0" dirty="0">
                <a:solidFill>
                  <a:schemeClr val="tx1"/>
                </a:solidFill>
                <a:latin typeface="Calibri" panose="020F0502020204030204" pitchFamily="34" charset="0"/>
                <a:cs typeface="Calibri" panose="020F0502020204030204" pitchFamily="34" charset="0"/>
              </a:rPr>
              <a:t>עדיין נשמעים בעוצמה רבה.</a:t>
            </a:r>
          </a:p>
          <a:p>
            <a:pPr algn="ctr">
              <a:lnSpc>
                <a:spcPts val="3200"/>
              </a:lnSpc>
            </a:pPr>
            <a:endParaRPr lang="he-IL" sz="2000" b="1" kern="0" dirty="0">
              <a:solidFill>
                <a:srgbClr val="00649E"/>
              </a:solidFill>
              <a:latin typeface="Calibri" panose="020F0502020204030204" pitchFamily="34" charset="0"/>
              <a:cs typeface="Calibri" panose="020F0502020204030204" pitchFamily="34" charset="0"/>
            </a:endParaRPr>
          </a:p>
          <a:p>
            <a:pPr algn="ctr">
              <a:lnSpc>
                <a:spcPts val="3200"/>
              </a:lnSpc>
            </a:pPr>
            <a:endParaRPr lang="he-IL" sz="1400" kern="0" dirty="0">
              <a:solidFill>
                <a:srgbClr val="00649E"/>
              </a:solidFill>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B01D2A52-D800-46D6-80E8-B42C6E3C8DD3}"/>
              </a:ext>
            </a:extLst>
          </p:cNvPr>
          <p:cNvGrpSpPr/>
          <p:nvPr/>
        </p:nvGrpSpPr>
        <p:grpSpPr>
          <a:xfrm>
            <a:off x="4782303" y="-27919"/>
            <a:ext cx="2628981" cy="1812076"/>
            <a:chOff x="4890317" y="-111268"/>
            <a:chExt cx="2628981" cy="1812076"/>
          </a:xfrm>
        </p:grpSpPr>
        <p:cxnSp>
          <p:nvCxnSpPr>
            <p:cNvPr id="5" name="Straight Connector 4">
              <a:extLst>
                <a:ext uri="{FF2B5EF4-FFF2-40B4-BE49-F238E27FC236}">
                  <a16:creationId xmlns:a16="http://schemas.microsoft.com/office/drawing/2014/main" id="{C53DAD42-D859-F0B2-F542-DF7CEED5C4E6}"/>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756DDF9-00D5-2623-A53B-78EBC18CE3CD}"/>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7" name="Picture 6" descr="A person in a suit smoking a cigarette&#10;&#10;Description automatically generated">
              <a:extLst>
                <a:ext uri="{FF2B5EF4-FFF2-40B4-BE49-F238E27FC236}">
                  <a16:creationId xmlns:a16="http://schemas.microsoft.com/office/drawing/2014/main" id="{2FA1817F-42C5-6029-E855-A702B59DA3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sp>
        <p:nvSpPr>
          <p:cNvPr id="9" name="מלבן 4">
            <a:extLst>
              <a:ext uri="{FF2B5EF4-FFF2-40B4-BE49-F238E27FC236}">
                <a16:creationId xmlns:a16="http://schemas.microsoft.com/office/drawing/2014/main" id="{E66599CE-AEDD-A272-5C5A-288B211A3147}"/>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pic>
        <p:nvPicPr>
          <p:cNvPr id="12" name="Picture 11">
            <a:hlinkClick r:id="rId3"/>
            <a:extLst>
              <a:ext uri="{FF2B5EF4-FFF2-40B4-BE49-F238E27FC236}">
                <a16:creationId xmlns:a16="http://schemas.microsoft.com/office/drawing/2014/main" id="{18901BE2-CE70-2878-43E1-C070CFDB75E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536477" y="4923361"/>
            <a:ext cx="1096516" cy="1096516"/>
          </a:xfrm>
          <a:prstGeom prst="rect">
            <a:avLst/>
          </a:prstGeom>
        </p:spPr>
      </p:pic>
      <p:sp>
        <p:nvSpPr>
          <p:cNvPr id="13" name="TextBox 12">
            <a:extLst>
              <a:ext uri="{FF2B5EF4-FFF2-40B4-BE49-F238E27FC236}">
                <a16:creationId xmlns:a16="http://schemas.microsoft.com/office/drawing/2014/main" id="{D7D47735-FFE4-2D48-8561-693DBB7ED106}"/>
              </a:ext>
            </a:extLst>
          </p:cNvPr>
          <p:cNvSpPr txBox="1"/>
          <p:nvPr/>
        </p:nvSpPr>
        <p:spPr>
          <a:xfrm>
            <a:off x="4296594" y="5935417"/>
            <a:ext cx="3409323" cy="423514"/>
          </a:xfrm>
          <a:prstGeom prst="rect">
            <a:avLst/>
          </a:prstGeom>
          <a:noFill/>
        </p:spPr>
        <p:txBody>
          <a:bodyPr wrap="square">
            <a:spAutoFit/>
          </a:bodyPr>
          <a:lstStyle/>
          <a:p>
            <a:pPr>
              <a:lnSpc>
                <a:spcPct val="150000"/>
              </a:lnSpc>
            </a:pPr>
            <a:r>
              <a:rPr lang="he-IL" sz="1600" b="1" kern="0" dirty="0">
                <a:solidFill>
                  <a:srgbClr val="00649E"/>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לצפייה בסרט על חייו ומותו של יצחק רבין</a:t>
            </a:r>
            <a:endParaRPr lang="he-IL" sz="1600" b="1" kern="0" dirty="0">
              <a:solidFill>
                <a:srgbClr val="00649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7985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
          <a:extLst>
            <a:ext uri="{FF2B5EF4-FFF2-40B4-BE49-F238E27FC236}">
              <a16:creationId xmlns:a16="http://schemas.microsoft.com/office/drawing/2014/main" id="{AC38B0B7-68FF-B391-6B1A-7A0899E15D99}"/>
            </a:ext>
          </a:extLst>
        </p:cNvPr>
        <p:cNvGrpSpPr/>
        <p:nvPr/>
      </p:nvGrpSpPr>
      <p:grpSpPr>
        <a:xfrm>
          <a:off x="0" y="0"/>
          <a:ext cx="0" cy="0"/>
          <a:chOff x="0" y="0"/>
          <a:chExt cx="0" cy="0"/>
        </a:xfrm>
      </p:grpSpPr>
      <p:sp>
        <p:nvSpPr>
          <p:cNvPr id="3" name="מלבן 11">
            <a:extLst>
              <a:ext uri="{FF2B5EF4-FFF2-40B4-BE49-F238E27FC236}">
                <a16:creationId xmlns:a16="http://schemas.microsoft.com/office/drawing/2014/main" id="{D5381935-D4C9-0494-F30B-9309EE3FDE79}"/>
              </a:ext>
            </a:extLst>
          </p:cNvPr>
          <p:cNvSpPr/>
          <p:nvPr/>
        </p:nvSpPr>
        <p:spPr>
          <a:xfrm>
            <a:off x="2276003" y="2348880"/>
            <a:ext cx="7704856" cy="3585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r>
              <a:rPr lang="he-IL" sz="2000" b="1" kern="0" dirty="0">
                <a:solidFill>
                  <a:schemeClr val="tx1"/>
                </a:solidFill>
                <a:latin typeface="Calibri" panose="020F0502020204030204" pitchFamily="34" charset="0"/>
                <a:cs typeface="Calibri" panose="020F0502020204030204" pitchFamily="34" charset="0"/>
              </a:rPr>
              <a:t>בשקופיות 7–12 יש התייחסות לציטטות של יצחק רבין, </a:t>
            </a:r>
          </a:p>
          <a:p>
            <a:pPr algn="ctr">
              <a:lnSpc>
                <a:spcPct val="150000"/>
              </a:lnSpc>
            </a:pPr>
            <a:r>
              <a:rPr lang="he-IL" sz="2000" b="1" kern="0" dirty="0">
                <a:solidFill>
                  <a:schemeClr val="tx1"/>
                </a:solidFill>
                <a:latin typeface="Calibri" panose="020F0502020204030204" pitchFamily="34" charset="0"/>
                <a:cs typeface="Calibri" panose="020F0502020204030204" pitchFamily="34" charset="0"/>
              </a:rPr>
              <a:t>אשר רלוונטיות גם היום, שלושים ואחת שנים אחרי מותו. </a:t>
            </a:r>
          </a:p>
          <a:p>
            <a:pPr algn="ctr">
              <a:lnSpc>
                <a:spcPct val="150000"/>
              </a:lnSpc>
            </a:pPr>
            <a:r>
              <a:rPr lang="he-IL" sz="2000" kern="0" dirty="0">
                <a:solidFill>
                  <a:schemeClr val="tx1"/>
                </a:solidFill>
                <a:latin typeface="Calibri" panose="020F0502020204030204" pitchFamily="34" charset="0"/>
                <a:cs typeface="Calibri" panose="020F0502020204030204" pitchFamily="34" charset="0"/>
              </a:rPr>
              <a:t>ציטטות אלה יאפשרו לתלמידים להכיר את העמדות, התפיסות והערכים שהנחו את יצחק רבין כראש ממשלה בין השנים 1992–1995, וכן לבחון את הזיקה בין המסרים העולים מהן לבין החברה והמדינה הישראלית היום.</a:t>
            </a:r>
          </a:p>
          <a:p>
            <a:pPr algn="ctr">
              <a:lnSpc>
                <a:spcPct val="150000"/>
              </a:lnSpc>
            </a:pPr>
            <a:endParaRPr lang="he-IL" sz="1400" dirty="0">
              <a:solidFill>
                <a:schemeClr val="bg1"/>
              </a:solidFill>
              <a:latin typeface="Calibri" panose="020F0502020204030204" pitchFamily="34" charset="0"/>
              <a:cs typeface="Calibri" panose="020F0502020204030204" pitchFamily="34" charset="0"/>
            </a:endParaRPr>
          </a:p>
          <a:p>
            <a:pPr algn="ctr">
              <a:lnSpc>
                <a:spcPct val="150000"/>
              </a:lnSpc>
            </a:pPr>
            <a:r>
              <a:rPr lang="he-IL" sz="1600" dirty="0">
                <a:solidFill>
                  <a:schemeClr val="bg1"/>
                </a:solidFill>
                <a:latin typeface="Calibri" panose="020F0502020204030204" pitchFamily="34" charset="0"/>
                <a:cs typeface="Calibri" panose="020F0502020204030204" pitchFamily="34" charset="0"/>
              </a:rPr>
              <a:t>{מומלץ לבחור שניים עד שלושה ציטוטים בהתאם למטרת השיעור ולזמן העומד לרשות המורה}</a:t>
            </a:r>
            <a:endParaRPr lang="he-IL" sz="1600" kern="0" dirty="0">
              <a:solidFill>
                <a:schemeClr val="bg1"/>
              </a:solidFill>
              <a:latin typeface="Calibri" panose="020F0502020204030204" pitchFamily="34" charset="0"/>
              <a:cs typeface="Calibri" panose="020F0502020204030204" pitchFamily="34" charset="0"/>
            </a:endParaRPr>
          </a:p>
          <a:p>
            <a:pPr algn="ctr">
              <a:lnSpc>
                <a:spcPct val="150000"/>
              </a:lnSpc>
            </a:pPr>
            <a:endParaRPr lang="he-IL" sz="1400" kern="0" dirty="0">
              <a:solidFill>
                <a:schemeClr val="tx1"/>
              </a:solidFill>
              <a:latin typeface="Calibri" panose="020F0502020204030204" pitchFamily="34" charset="0"/>
              <a:cs typeface="Calibri" panose="020F0502020204030204" pitchFamily="34" charset="0"/>
            </a:endParaRPr>
          </a:p>
        </p:txBody>
      </p:sp>
      <p:sp>
        <p:nvSpPr>
          <p:cNvPr id="4" name="מלבן 4">
            <a:extLst>
              <a:ext uri="{FF2B5EF4-FFF2-40B4-BE49-F238E27FC236}">
                <a16:creationId xmlns:a16="http://schemas.microsoft.com/office/drawing/2014/main" id="{8927DD9F-571D-DC0C-7CFC-92DBB39913E5}"/>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grpSp>
        <p:nvGrpSpPr>
          <p:cNvPr id="5" name="Group 4">
            <a:extLst>
              <a:ext uri="{FF2B5EF4-FFF2-40B4-BE49-F238E27FC236}">
                <a16:creationId xmlns:a16="http://schemas.microsoft.com/office/drawing/2014/main" id="{A11BBF24-3AC8-5713-7A84-74E874A50B5A}"/>
              </a:ext>
            </a:extLst>
          </p:cNvPr>
          <p:cNvGrpSpPr/>
          <p:nvPr/>
        </p:nvGrpSpPr>
        <p:grpSpPr>
          <a:xfrm>
            <a:off x="4782303" y="-27919"/>
            <a:ext cx="2628981" cy="1812076"/>
            <a:chOff x="4890317" y="-111268"/>
            <a:chExt cx="2628981" cy="1812076"/>
          </a:xfrm>
        </p:grpSpPr>
        <p:cxnSp>
          <p:nvCxnSpPr>
            <p:cNvPr id="6" name="Straight Connector 5">
              <a:extLst>
                <a:ext uri="{FF2B5EF4-FFF2-40B4-BE49-F238E27FC236}">
                  <a16:creationId xmlns:a16="http://schemas.microsoft.com/office/drawing/2014/main" id="{95127D95-BF1F-28A8-6E30-B25C6AA7C668}"/>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B76A7B4-B832-E8AB-4463-4D799E8B893B}"/>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9" name="Picture 8" descr="A person in a suit smoking a cigarette&#10;&#10;Description automatically generated">
              <a:extLst>
                <a:ext uri="{FF2B5EF4-FFF2-40B4-BE49-F238E27FC236}">
                  <a16:creationId xmlns:a16="http://schemas.microsoft.com/office/drawing/2014/main" id="{41D3259E-3CC8-D007-156F-8B394DEEE2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2" name="Group 11">
            <a:extLst>
              <a:ext uri="{FF2B5EF4-FFF2-40B4-BE49-F238E27FC236}">
                <a16:creationId xmlns:a16="http://schemas.microsoft.com/office/drawing/2014/main" id="{C392A073-B4C0-0AFC-95CC-1CA7D95EC7A7}"/>
              </a:ext>
            </a:extLst>
          </p:cNvPr>
          <p:cNvGrpSpPr/>
          <p:nvPr/>
        </p:nvGrpSpPr>
        <p:grpSpPr>
          <a:xfrm>
            <a:off x="10201250" y="548680"/>
            <a:ext cx="1440160" cy="1440160"/>
            <a:chOff x="10201250" y="1196752"/>
            <a:chExt cx="1440160" cy="1440160"/>
          </a:xfrm>
        </p:grpSpPr>
        <p:sp>
          <p:nvSpPr>
            <p:cNvPr id="13" name="Oval 12">
              <a:extLst>
                <a:ext uri="{FF2B5EF4-FFF2-40B4-BE49-F238E27FC236}">
                  <a16:creationId xmlns:a16="http://schemas.microsoft.com/office/drawing/2014/main" id="{F0F4324F-D221-E55D-7BFA-975B88AAEE4C}"/>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4" name="TextBox 13">
              <a:extLst>
                <a:ext uri="{FF2B5EF4-FFF2-40B4-BE49-F238E27FC236}">
                  <a16:creationId xmlns:a16="http://schemas.microsoft.com/office/drawing/2014/main" id="{BF6B78E8-3673-69B9-0ECD-AC8DD0C92DCD}"/>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Tree>
    <p:extLst>
      <p:ext uri="{BB962C8B-B14F-4D97-AF65-F5344CB8AC3E}">
        <p14:creationId xmlns:p14="http://schemas.microsoft.com/office/powerpoint/2010/main" val="405326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11">
            <a:extLst>
              <a:ext uri="{FF2B5EF4-FFF2-40B4-BE49-F238E27FC236}">
                <a16:creationId xmlns:a16="http://schemas.microsoft.com/office/drawing/2014/main" id="{2FDBD05C-6B20-C53F-3A95-3CBBC194498A}"/>
              </a:ext>
            </a:extLst>
          </p:cNvPr>
          <p:cNvSpPr/>
          <p:nvPr/>
        </p:nvSpPr>
        <p:spPr>
          <a:xfrm>
            <a:off x="2352378" y="1916841"/>
            <a:ext cx="7704856" cy="1944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endParaRPr lang="he-IL" sz="1400" b="1" kern="0" dirty="0">
              <a:solidFill>
                <a:srgbClr val="00649E"/>
              </a:solidFill>
              <a:latin typeface="Calibri" panose="020F0502020204030204" pitchFamily="34" charset="0"/>
              <a:cs typeface="Calibri" panose="020F0502020204030204" pitchFamily="34" charset="0"/>
            </a:endParaRPr>
          </a:p>
        </p:txBody>
      </p:sp>
      <p:sp>
        <p:nvSpPr>
          <p:cNvPr id="5" name="מלבן 4">
            <a:extLst>
              <a:ext uri="{FF2B5EF4-FFF2-40B4-BE49-F238E27FC236}">
                <a16:creationId xmlns:a16="http://schemas.microsoft.com/office/drawing/2014/main" id="{8108441C-B41D-290F-EC29-E361A8863152}"/>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sp>
        <p:nvSpPr>
          <p:cNvPr id="6" name="מלבן 2">
            <a:extLst>
              <a:ext uri="{FF2B5EF4-FFF2-40B4-BE49-F238E27FC236}">
                <a16:creationId xmlns:a16="http://schemas.microsoft.com/office/drawing/2014/main" id="{84DD11C4-74EA-056B-7C7E-60425AD16000}"/>
              </a:ext>
            </a:extLst>
          </p:cNvPr>
          <p:cNvSpPr/>
          <p:nvPr/>
        </p:nvSpPr>
        <p:spPr>
          <a:xfrm>
            <a:off x="2542619" y="1412776"/>
            <a:ext cx="7704856" cy="3323987"/>
          </a:xfrm>
          <a:prstGeom prst="rect">
            <a:avLst/>
          </a:prstGeom>
        </p:spPr>
        <p:txBody>
          <a:bodyPr wrap="square">
            <a:spAutoFit/>
          </a:bodyPr>
          <a:lstStyle/>
          <a:p>
            <a:pPr>
              <a:lnSpc>
                <a:spcPct val="150000"/>
              </a:lnSpc>
            </a:pPr>
            <a:r>
              <a:rPr lang="he-IL" sz="2000" dirty="0">
                <a:latin typeface="Calibri" panose="020F0502020204030204" pitchFamily="34" charset="0"/>
                <a:cs typeface="Calibri" panose="020F0502020204030204" pitchFamily="34" charset="0"/>
              </a:rPr>
              <a:t>קורות חייו של יצחק רבין, על שלל התפקידים הציבוריים שמילא, מלמדים על מסירותו ואהבתו למדינת ישראל, ומבטאים את אמונתו כי פעילות אזרחית למען החברה והמדינה היא משאב משמעותי ומרכיב הכרחי בחוסנה של החברה והמדינה</a:t>
            </a:r>
            <a:r>
              <a:rPr lang="he-IL" sz="2000" dirty="0">
                <a:latin typeface="Calibri" panose="020F0502020204030204" pitchFamily="34" charset="0"/>
                <a:ea typeface="Calibri" panose="020F0502020204030204" pitchFamily="34" charset="0"/>
                <a:cs typeface="Calibri" panose="020F0502020204030204" pitchFamily="34" charset="0"/>
              </a:rPr>
              <a:t>.</a:t>
            </a:r>
          </a:p>
          <a:p>
            <a:pPr>
              <a:lnSpc>
                <a:spcPct val="150000"/>
              </a:lnSpc>
            </a:pPr>
            <a:r>
              <a:rPr lang="he-IL" sz="2000" dirty="0">
                <a:latin typeface="Calibri" panose="020F0502020204030204" pitchFamily="34" charset="0"/>
                <a:ea typeface="Calibri" panose="020F0502020204030204" pitchFamily="34" charset="0"/>
                <a:cs typeface="Calibri" panose="020F0502020204030204" pitchFamily="34" charset="0"/>
              </a:rPr>
              <a:t>  </a:t>
            </a:r>
          </a:p>
          <a:p>
            <a:pPr>
              <a:lnSpc>
                <a:spcPct val="150000"/>
              </a:lnSpc>
            </a:pPr>
            <a:endParaRPr lang="he-IL" sz="2000"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he-IL" sz="2000" b="1" dirty="0">
                <a:latin typeface="Calibri" panose="020F0502020204030204" pitchFamily="34" charset="0"/>
                <a:cs typeface="Calibri" panose="020F0502020204030204" pitchFamily="34" charset="0"/>
                <a:hlinkClick r:id="rId2" action="ppaction://hlinksldjump"/>
              </a:rPr>
              <a:t>הציטוטים</a:t>
            </a:r>
            <a:r>
              <a:rPr lang="he-IL" sz="2000" b="1" dirty="0">
                <a:latin typeface="Calibri" panose="020F0502020204030204" pitchFamily="34" charset="0"/>
                <a:cs typeface="Calibri" panose="020F0502020204030204" pitchFamily="34" charset="0"/>
              </a:rPr>
              <a:t> בשקופיות הבאות, מלמדים עוד עליו: </a:t>
            </a:r>
            <a:r>
              <a:rPr lang="he-IL" sz="2000" dirty="0">
                <a:latin typeface="Calibri" panose="020F0502020204030204" pitchFamily="34" charset="0"/>
                <a:cs typeface="Calibri" panose="020F0502020204030204" pitchFamily="34" charset="0"/>
              </a:rPr>
              <a:t>על חזונו באשר לחברה הישראלית ומדינת ישראל ועל ההקשר ההיסטורי בתוכו פעל.</a:t>
            </a:r>
          </a:p>
        </p:txBody>
      </p:sp>
      <p:grpSp>
        <p:nvGrpSpPr>
          <p:cNvPr id="7" name="Group 6">
            <a:extLst>
              <a:ext uri="{FF2B5EF4-FFF2-40B4-BE49-F238E27FC236}">
                <a16:creationId xmlns:a16="http://schemas.microsoft.com/office/drawing/2014/main" id="{B4542CDC-136F-B4EB-DCF3-AE6FCF5D115D}"/>
              </a:ext>
            </a:extLst>
          </p:cNvPr>
          <p:cNvGrpSpPr/>
          <p:nvPr/>
        </p:nvGrpSpPr>
        <p:grpSpPr>
          <a:xfrm>
            <a:off x="14684" y="-27919"/>
            <a:ext cx="2628981" cy="1812076"/>
            <a:chOff x="4890317" y="-111268"/>
            <a:chExt cx="2628981" cy="1812076"/>
          </a:xfrm>
        </p:grpSpPr>
        <p:cxnSp>
          <p:nvCxnSpPr>
            <p:cNvPr id="9" name="Straight Connector 8">
              <a:extLst>
                <a:ext uri="{FF2B5EF4-FFF2-40B4-BE49-F238E27FC236}">
                  <a16:creationId xmlns:a16="http://schemas.microsoft.com/office/drawing/2014/main" id="{CEBEDF10-B388-A440-972A-933FEC22F2BA}"/>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9074B59-B1D8-0C59-868A-5A485B248431}"/>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13" name="Picture 12" descr="A person in a suit smoking a cigarette&#10;&#10;Description automatically generated">
              <a:extLst>
                <a:ext uri="{FF2B5EF4-FFF2-40B4-BE49-F238E27FC236}">
                  <a16:creationId xmlns:a16="http://schemas.microsoft.com/office/drawing/2014/main" id="{5F70B947-C4CD-E7DE-6A0D-6090C7597A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spTree>
    <p:extLst>
      <p:ext uri="{BB962C8B-B14F-4D97-AF65-F5344CB8AC3E}">
        <p14:creationId xmlns:p14="http://schemas.microsoft.com/office/powerpoint/2010/main" val="987995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11">
            <a:extLst>
              <a:ext uri="{FF2B5EF4-FFF2-40B4-BE49-F238E27FC236}">
                <a16:creationId xmlns:a16="http://schemas.microsoft.com/office/drawing/2014/main" id="{1ED06EE1-FAE3-8435-0A93-AB1E387EC123}"/>
              </a:ext>
            </a:extLst>
          </p:cNvPr>
          <p:cNvSpPr/>
          <p:nvPr/>
        </p:nvSpPr>
        <p:spPr>
          <a:xfrm>
            <a:off x="2352378" y="1124749"/>
            <a:ext cx="7488832" cy="2304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5" name="מלבן 4">
            <a:extLst>
              <a:ext uri="{FF2B5EF4-FFF2-40B4-BE49-F238E27FC236}">
                <a16:creationId xmlns:a16="http://schemas.microsoft.com/office/drawing/2014/main" id="{E7D38380-F944-0E49-9614-9079AA565E47}"/>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sp>
        <p:nvSpPr>
          <p:cNvPr id="6" name="מלבן 3">
            <a:extLst>
              <a:ext uri="{FF2B5EF4-FFF2-40B4-BE49-F238E27FC236}">
                <a16:creationId xmlns:a16="http://schemas.microsoft.com/office/drawing/2014/main" id="{85387863-3E11-9415-53A9-2326416D3122}"/>
              </a:ext>
            </a:extLst>
          </p:cNvPr>
          <p:cNvSpPr/>
          <p:nvPr/>
        </p:nvSpPr>
        <p:spPr>
          <a:xfrm>
            <a:off x="2784426" y="4365104"/>
            <a:ext cx="7779228" cy="1711801"/>
          </a:xfrm>
          <a:prstGeom prst="roundRect">
            <a:avLst/>
          </a:prstGeom>
        </p:spPr>
        <p:style>
          <a:lnRef idx="1">
            <a:schemeClr val="accent1"/>
          </a:lnRef>
          <a:fillRef idx="3">
            <a:schemeClr val="accent1"/>
          </a:fillRef>
          <a:effectRef idx="2">
            <a:schemeClr val="accent1"/>
          </a:effectRef>
          <a:fontRef idx="minor">
            <a:schemeClr val="lt1"/>
          </a:fontRef>
        </p:style>
        <p:txBody>
          <a:bodyPr rtlCol="1" anchor="ctr"/>
          <a:lstStyle/>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 דעתך על הדברים שאמר יצחק רבין לפני שלושים ושתיים שנים?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האם הם מתאימים גם לימים אלה? מדוע?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במה מסייעת הידיעה או ההבנה ש"גורל אחד משותף לכולנו"?</a:t>
            </a:r>
          </a:p>
        </p:txBody>
      </p:sp>
      <p:grpSp>
        <p:nvGrpSpPr>
          <p:cNvPr id="7" name="Group 6">
            <a:extLst>
              <a:ext uri="{FF2B5EF4-FFF2-40B4-BE49-F238E27FC236}">
                <a16:creationId xmlns:a16="http://schemas.microsoft.com/office/drawing/2014/main" id="{0F8EC370-4100-479A-26E0-E7C1234D514A}"/>
              </a:ext>
            </a:extLst>
          </p:cNvPr>
          <p:cNvGrpSpPr/>
          <p:nvPr/>
        </p:nvGrpSpPr>
        <p:grpSpPr>
          <a:xfrm>
            <a:off x="14684" y="-27919"/>
            <a:ext cx="2628981" cy="1812076"/>
            <a:chOff x="4890317" y="-111268"/>
            <a:chExt cx="2628981" cy="1812076"/>
          </a:xfrm>
        </p:grpSpPr>
        <p:cxnSp>
          <p:nvCxnSpPr>
            <p:cNvPr id="9" name="Straight Connector 8">
              <a:extLst>
                <a:ext uri="{FF2B5EF4-FFF2-40B4-BE49-F238E27FC236}">
                  <a16:creationId xmlns:a16="http://schemas.microsoft.com/office/drawing/2014/main" id="{9F7F9DD1-820A-C351-ACF7-56F7D0A1F7F8}"/>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D570F0A-3824-737D-5FED-F577A5AD9808}"/>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13" name="Picture 12" descr="A person in a suit smoking a cigarette&#10;&#10;Description automatically generated">
              <a:extLst>
                <a:ext uri="{FF2B5EF4-FFF2-40B4-BE49-F238E27FC236}">
                  <a16:creationId xmlns:a16="http://schemas.microsoft.com/office/drawing/2014/main" id="{8E16D152-69CD-2AA2-7578-DFA6D7249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4" name="Google Shape;646;p12">
            <a:extLst>
              <a:ext uri="{FF2B5EF4-FFF2-40B4-BE49-F238E27FC236}">
                <a16:creationId xmlns:a16="http://schemas.microsoft.com/office/drawing/2014/main" id="{5D267731-372A-A1AD-8F33-8F36C6501A6C}"/>
              </a:ext>
            </a:extLst>
          </p:cNvPr>
          <p:cNvGrpSpPr/>
          <p:nvPr/>
        </p:nvGrpSpPr>
        <p:grpSpPr>
          <a:xfrm rot="10800000">
            <a:off x="10849322" y="1052171"/>
            <a:ext cx="638179" cy="587329"/>
            <a:chOff x="3081950" y="1814843"/>
            <a:chExt cx="1048926" cy="1018896"/>
          </a:xfrm>
        </p:grpSpPr>
        <p:sp>
          <p:nvSpPr>
            <p:cNvPr id="15" name="Google Shape;647;p12">
              <a:extLst>
                <a:ext uri="{FF2B5EF4-FFF2-40B4-BE49-F238E27FC236}">
                  <a16:creationId xmlns:a16="http://schemas.microsoft.com/office/drawing/2014/main" id="{C7C35E0D-C228-65F4-D313-4D4EBB594D6B}"/>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6" name="Google Shape;648;p12">
              <a:extLst>
                <a:ext uri="{FF2B5EF4-FFF2-40B4-BE49-F238E27FC236}">
                  <a16:creationId xmlns:a16="http://schemas.microsoft.com/office/drawing/2014/main" id="{D78C65CE-621D-833E-C975-991D7FF74D08}"/>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sp>
        <p:nvSpPr>
          <p:cNvPr id="17" name="TextBox 16">
            <a:extLst>
              <a:ext uri="{FF2B5EF4-FFF2-40B4-BE49-F238E27FC236}">
                <a16:creationId xmlns:a16="http://schemas.microsoft.com/office/drawing/2014/main" id="{78984064-E197-84EE-2E0A-F1B0BF866B9E}"/>
              </a:ext>
            </a:extLst>
          </p:cNvPr>
          <p:cNvSpPr txBox="1"/>
          <p:nvPr/>
        </p:nvSpPr>
        <p:spPr>
          <a:xfrm>
            <a:off x="2352378" y="1513200"/>
            <a:ext cx="8279989" cy="2228752"/>
          </a:xfrm>
          <a:prstGeom prst="rect">
            <a:avLst/>
          </a:prstGeom>
          <a:noFill/>
        </p:spPr>
        <p:txBody>
          <a:bodyPr wrap="square">
            <a:spAutoFit/>
          </a:bodyPr>
          <a:lstStyle/>
          <a:p>
            <a:pPr>
              <a:lnSpc>
                <a:spcPct val="150000"/>
              </a:lnSpc>
            </a:pPr>
            <a:r>
              <a:rPr lang="he-IL" sz="2000" b="1" kern="0" dirty="0">
                <a:latin typeface="Calibri" panose="020F0502020204030204" pitchFamily="34" charset="0"/>
                <a:cs typeface="Calibri" panose="020F0502020204030204" pitchFamily="34" charset="0"/>
              </a:rPr>
              <a:t>אנחנו נמצאים בימים אלה באחת השעות הגורליות והחשובות ביותר [...] בעיצומו של תהליך עיצובו של העם היהודי ועיצובה של המדינה לדורות. </a:t>
            </a:r>
          </a:p>
          <a:p>
            <a:pPr>
              <a:lnSpc>
                <a:spcPct val="150000"/>
              </a:lnSpc>
            </a:pPr>
            <a:r>
              <a:rPr lang="he-IL" sz="2000" b="1" kern="0" dirty="0">
                <a:latin typeface="Calibri" panose="020F0502020204030204" pitchFamily="34" charset="0"/>
                <a:cs typeface="Calibri" panose="020F0502020204030204" pitchFamily="34" charset="0"/>
              </a:rPr>
              <a:t>זוהי שעה של התחבטויות קשות, גם ויכוחים סוערים, אבל חשוב שנדע [...]</a:t>
            </a:r>
            <a:r>
              <a:rPr lang="en-US" sz="2000" b="1" kern="0" dirty="0">
                <a:latin typeface="Calibri" panose="020F0502020204030204" pitchFamily="34" charset="0"/>
                <a:cs typeface="Calibri" panose="020F0502020204030204" pitchFamily="34" charset="0"/>
              </a:rPr>
              <a:t> </a:t>
            </a:r>
            <a:r>
              <a:rPr lang="he-IL" sz="2000" b="1" kern="0" dirty="0">
                <a:latin typeface="Calibri" panose="020F0502020204030204" pitchFamily="34" charset="0"/>
                <a:cs typeface="Calibri" panose="020F0502020204030204" pitchFamily="34" charset="0"/>
              </a:rPr>
              <a:t>לנגד עינינו תמיד המימרה העתיקה: 'כל ישראל ערבים זה לזה' [...] וגורל אחד משותף לכולנו.</a:t>
            </a:r>
          </a:p>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168657E4-DAD4-14B4-31FD-B2969C4C698D}"/>
              </a:ext>
            </a:extLst>
          </p:cNvPr>
          <p:cNvSpPr txBox="1"/>
          <p:nvPr/>
        </p:nvSpPr>
        <p:spPr>
          <a:xfrm>
            <a:off x="2784426" y="3499406"/>
            <a:ext cx="6097384" cy="382028"/>
          </a:xfrm>
          <a:prstGeom prst="rect">
            <a:avLst/>
          </a:prstGeom>
          <a:noFill/>
        </p:spPr>
        <p:txBody>
          <a:bodyPr wrap="square">
            <a:spAutoFit/>
          </a:bodyPr>
          <a:lstStyle/>
          <a:p>
            <a:pPr algn="l">
              <a:lnSpc>
                <a:spcPct val="150000"/>
              </a:lnSpc>
            </a:pPr>
            <a:r>
              <a:rPr lang="he-IL" sz="1400" b="1" kern="0" dirty="0">
                <a:solidFill>
                  <a:srgbClr val="00649E"/>
                </a:solidFill>
                <a:latin typeface="Calibri" panose="020F0502020204030204" pitchFamily="34" charset="0"/>
                <a:cs typeface="Calibri" panose="020F0502020204030204" pitchFamily="34" charset="0"/>
              </a:rPr>
              <a:t>(יצחק רבין, 1994)</a:t>
            </a:r>
          </a:p>
        </p:txBody>
      </p:sp>
      <p:grpSp>
        <p:nvGrpSpPr>
          <p:cNvPr id="20" name="Google Shape;646;p12">
            <a:extLst>
              <a:ext uri="{FF2B5EF4-FFF2-40B4-BE49-F238E27FC236}">
                <a16:creationId xmlns:a16="http://schemas.microsoft.com/office/drawing/2014/main" id="{8CE68136-8831-0071-0DCA-EC97CF3584E3}"/>
              </a:ext>
            </a:extLst>
          </p:cNvPr>
          <p:cNvGrpSpPr/>
          <p:nvPr/>
        </p:nvGrpSpPr>
        <p:grpSpPr>
          <a:xfrm rot="10800000">
            <a:off x="2751411" y="2963983"/>
            <a:ext cx="267477" cy="246164"/>
            <a:chOff x="3081950" y="1814843"/>
            <a:chExt cx="1048926" cy="1018896"/>
          </a:xfrm>
        </p:grpSpPr>
        <p:sp>
          <p:nvSpPr>
            <p:cNvPr id="21" name="Google Shape;647;p12">
              <a:extLst>
                <a:ext uri="{FF2B5EF4-FFF2-40B4-BE49-F238E27FC236}">
                  <a16:creationId xmlns:a16="http://schemas.microsoft.com/office/drawing/2014/main" id="{A2675E45-4805-9E3B-ED06-419B35F5EB6F}"/>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22" name="Google Shape;648;p12">
              <a:extLst>
                <a:ext uri="{FF2B5EF4-FFF2-40B4-BE49-F238E27FC236}">
                  <a16:creationId xmlns:a16="http://schemas.microsoft.com/office/drawing/2014/main" id="{D780CAA8-B913-AD93-C718-BA4B3575266D}"/>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spTree>
    <p:extLst>
      <p:ext uri="{BB962C8B-B14F-4D97-AF65-F5344CB8AC3E}">
        <p14:creationId xmlns:p14="http://schemas.microsoft.com/office/powerpoint/2010/main" val="3330532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1">
            <a:extLst>
              <a:ext uri="{FF2B5EF4-FFF2-40B4-BE49-F238E27FC236}">
                <a16:creationId xmlns:a16="http://schemas.microsoft.com/office/drawing/2014/main" id="{A8EE0829-1D49-FDA5-D830-26122A52A388}"/>
              </a:ext>
            </a:extLst>
          </p:cNvPr>
          <p:cNvSpPr/>
          <p:nvPr/>
        </p:nvSpPr>
        <p:spPr>
          <a:xfrm>
            <a:off x="2352378" y="1124749"/>
            <a:ext cx="7488832" cy="2304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4" name="מלבן 4">
            <a:extLst>
              <a:ext uri="{FF2B5EF4-FFF2-40B4-BE49-F238E27FC236}">
                <a16:creationId xmlns:a16="http://schemas.microsoft.com/office/drawing/2014/main" id="{1ACB8FC0-38EA-8641-37B4-51061294469D}"/>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sp>
        <p:nvSpPr>
          <p:cNvPr id="5" name="מלבן 3">
            <a:extLst>
              <a:ext uri="{FF2B5EF4-FFF2-40B4-BE49-F238E27FC236}">
                <a16:creationId xmlns:a16="http://schemas.microsoft.com/office/drawing/2014/main" id="{C1D4D2B0-EB63-7D40-3A6B-DD50F6929336}"/>
              </a:ext>
            </a:extLst>
          </p:cNvPr>
          <p:cNvSpPr/>
          <p:nvPr/>
        </p:nvSpPr>
        <p:spPr>
          <a:xfrm>
            <a:off x="1560290" y="4365104"/>
            <a:ext cx="9003364" cy="1711801"/>
          </a:xfrm>
          <a:prstGeom prst="roundRect">
            <a:avLst/>
          </a:prstGeom>
        </p:spPr>
        <p:style>
          <a:lnRef idx="1">
            <a:schemeClr val="accent1"/>
          </a:lnRef>
          <a:fillRef idx="3">
            <a:schemeClr val="accent1"/>
          </a:fillRef>
          <a:effectRef idx="2">
            <a:schemeClr val="accent1"/>
          </a:effectRef>
          <a:fontRef idx="minor">
            <a:schemeClr val="lt1"/>
          </a:fontRef>
        </p:style>
        <p:txBody>
          <a:bodyPr rtlCol="1" anchor="ctr"/>
          <a:lstStyle/>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מהי אותה "מטרה משותפת" שעליה מדבר יצחק רבין?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האם מטרה זו רלוונטית גם היום, בשנת 2026?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האם גם לדעתך צריך "לחרוק שיניים, לנשוך שפתיים, להמשיך יחד" כדי להשיגה? מדוע? </a:t>
            </a:r>
          </a:p>
        </p:txBody>
      </p:sp>
      <p:grpSp>
        <p:nvGrpSpPr>
          <p:cNvPr id="6" name="Group 5">
            <a:extLst>
              <a:ext uri="{FF2B5EF4-FFF2-40B4-BE49-F238E27FC236}">
                <a16:creationId xmlns:a16="http://schemas.microsoft.com/office/drawing/2014/main" id="{03EC5675-9720-F8EB-5EBD-1154C2358287}"/>
              </a:ext>
            </a:extLst>
          </p:cNvPr>
          <p:cNvGrpSpPr/>
          <p:nvPr/>
        </p:nvGrpSpPr>
        <p:grpSpPr>
          <a:xfrm>
            <a:off x="14684" y="-27919"/>
            <a:ext cx="2628981" cy="1812076"/>
            <a:chOff x="4890317" y="-111268"/>
            <a:chExt cx="2628981" cy="1812076"/>
          </a:xfrm>
        </p:grpSpPr>
        <p:cxnSp>
          <p:nvCxnSpPr>
            <p:cNvPr id="7" name="Straight Connector 6">
              <a:extLst>
                <a:ext uri="{FF2B5EF4-FFF2-40B4-BE49-F238E27FC236}">
                  <a16:creationId xmlns:a16="http://schemas.microsoft.com/office/drawing/2014/main" id="{AC6CECB8-E8BB-21DA-CA63-C9C33CF05923}"/>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8F3FFF-4745-FB05-BFD5-4C7999E0BACD}"/>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9" name="Picture 8" descr="A person in a suit smoking a cigarette&#10;&#10;Description automatically generated">
              <a:extLst>
                <a:ext uri="{FF2B5EF4-FFF2-40B4-BE49-F238E27FC236}">
                  <a16:creationId xmlns:a16="http://schemas.microsoft.com/office/drawing/2014/main" id="{96DB9825-D3DE-46CC-F98B-EC91C26B16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0" name="Google Shape;646;p12">
            <a:extLst>
              <a:ext uri="{FF2B5EF4-FFF2-40B4-BE49-F238E27FC236}">
                <a16:creationId xmlns:a16="http://schemas.microsoft.com/office/drawing/2014/main" id="{3EBFC14A-8F24-1F49-86F3-BA963E3638D8}"/>
              </a:ext>
            </a:extLst>
          </p:cNvPr>
          <p:cNvGrpSpPr/>
          <p:nvPr/>
        </p:nvGrpSpPr>
        <p:grpSpPr>
          <a:xfrm rot="10800000">
            <a:off x="10849322" y="1052171"/>
            <a:ext cx="638179" cy="587329"/>
            <a:chOff x="3081950" y="1814843"/>
            <a:chExt cx="1048926" cy="1018896"/>
          </a:xfrm>
        </p:grpSpPr>
        <p:sp>
          <p:nvSpPr>
            <p:cNvPr id="11" name="Google Shape;647;p12">
              <a:extLst>
                <a:ext uri="{FF2B5EF4-FFF2-40B4-BE49-F238E27FC236}">
                  <a16:creationId xmlns:a16="http://schemas.microsoft.com/office/drawing/2014/main" id="{7194A2DE-9026-917B-732C-DF1963A74D4E}"/>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2" name="Google Shape;648;p12">
              <a:extLst>
                <a:ext uri="{FF2B5EF4-FFF2-40B4-BE49-F238E27FC236}">
                  <a16:creationId xmlns:a16="http://schemas.microsoft.com/office/drawing/2014/main" id="{4E6E7AFF-5EF1-82AB-4917-7F9DBABADC2C}"/>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sp>
        <p:nvSpPr>
          <p:cNvPr id="13" name="TextBox 12">
            <a:extLst>
              <a:ext uri="{FF2B5EF4-FFF2-40B4-BE49-F238E27FC236}">
                <a16:creationId xmlns:a16="http://schemas.microsoft.com/office/drawing/2014/main" id="{2A227D83-7ED5-EEDD-578E-B39B9DBB211A}"/>
              </a:ext>
            </a:extLst>
          </p:cNvPr>
          <p:cNvSpPr txBox="1"/>
          <p:nvPr/>
        </p:nvSpPr>
        <p:spPr>
          <a:xfrm>
            <a:off x="3141263" y="1513200"/>
            <a:ext cx="7491104" cy="1429622"/>
          </a:xfrm>
          <a:prstGeom prst="rect">
            <a:avLst/>
          </a:prstGeom>
          <a:noFill/>
        </p:spPr>
        <p:txBody>
          <a:bodyPr wrap="square">
            <a:spAutoFit/>
          </a:bodyPr>
          <a:lstStyle/>
          <a:p>
            <a:pPr>
              <a:lnSpc>
                <a:spcPct val="150000"/>
              </a:lnSpc>
            </a:pPr>
            <a:r>
              <a:rPr lang="he-IL" sz="2000" b="1" kern="0" dirty="0">
                <a:latin typeface="Calibri" panose="020F0502020204030204" pitchFamily="34" charset="0"/>
                <a:cs typeface="Calibri" panose="020F0502020204030204" pitchFamily="34" charset="0"/>
              </a:rPr>
              <a:t>גם אם אין רואים עין בעין, גם אם יש חילוקי דעות ובלבד שהם אינם בבחינת 'ייהרג ובל יעבור', גם אם יש הבדלים וניואנסים, טוב וחשוב להתווכח, אבל גם לחרוק שיניים, לנשוך שפתיים ולהמשיך יחד, כדי להגיע למטרה המשותפת...</a:t>
            </a:r>
          </a:p>
        </p:txBody>
      </p:sp>
      <p:sp>
        <p:nvSpPr>
          <p:cNvPr id="14" name="TextBox 13">
            <a:extLst>
              <a:ext uri="{FF2B5EF4-FFF2-40B4-BE49-F238E27FC236}">
                <a16:creationId xmlns:a16="http://schemas.microsoft.com/office/drawing/2014/main" id="{78A3375C-CCE0-4BFD-4108-90E1A13F1CCE}"/>
              </a:ext>
            </a:extLst>
          </p:cNvPr>
          <p:cNvSpPr txBox="1"/>
          <p:nvPr/>
        </p:nvSpPr>
        <p:spPr>
          <a:xfrm>
            <a:off x="2784426" y="3118980"/>
            <a:ext cx="6097384" cy="382028"/>
          </a:xfrm>
          <a:prstGeom prst="rect">
            <a:avLst/>
          </a:prstGeom>
          <a:noFill/>
        </p:spPr>
        <p:txBody>
          <a:bodyPr wrap="square">
            <a:spAutoFit/>
          </a:bodyPr>
          <a:lstStyle/>
          <a:p>
            <a:pPr algn="l">
              <a:lnSpc>
                <a:spcPct val="150000"/>
              </a:lnSpc>
            </a:pPr>
            <a:r>
              <a:rPr lang="he-IL" sz="1400" b="1" kern="0" dirty="0">
                <a:solidFill>
                  <a:srgbClr val="00649E"/>
                </a:solidFill>
                <a:latin typeface="Calibri" panose="020F0502020204030204" pitchFamily="34" charset="0"/>
                <a:cs typeface="Calibri" panose="020F0502020204030204" pitchFamily="34" charset="0"/>
              </a:rPr>
              <a:t>(יצחק רבין, 1993)</a:t>
            </a:r>
          </a:p>
        </p:txBody>
      </p:sp>
      <p:grpSp>
        <p:nvGrpSpPr>
          <p:cNvPr id="15" name="Google Shape;646;p12">
            <a:extLst>
              <a:ext uri="{FF2B5EF4-FFF2-40B4-BE49-F238E27FC236}">
                <a16:creationId xmlns:a16="http://schemas.microsoft.com/office/drawing/2014/main" id="{0FC9254B-7821-7E12-9D03-3C9FE70FA022}"/>
              </a:ext>
            </a:extLst>
          </p:cNvPr>
          <p:cNvGrpSpPr/>
          <p:nvPr/>
        </p:nvGrpSpPr>
        <p:grpSpPr>
          <a:xfrm rot="10800000">
            <a:off x="3020074" y="2693326"/>
            <a:ext cx="267477" cy="246164"/>
            <a:chOff x="3081950" y="1814843"/>
            <a:chExt cx="1048926" cy="1018896"/>
          </a:xfrm>
        </p:grpSpPr>
        <p:sp>
          <p:nvSpPr>
            <p:cNvPr id="16" name="Google Shape;647;p12">
              <a:extLst>
                <a:ext uri="{FF2B5EF4-FFF2-40B4-BE49-F238E27FC236}">
                  <a16:creationId xmlns:a16="http://schemas.microsoft.com/office/drawing/2014/main" id="{A48EB26B-9074-3E7E-C336-C892E5ABF817}"/>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7" name="Google Shape;648;p12">
              <a:extLst>
                <a:ext uri="{FF2B5EF4-FFF2-40B4-BE49-F238E27FC236}">
                  <a16:creationId xmlns:a16="http://schemas.microsoft.com/office/drawing/2014/main" id="{FF970DD4-6292-5FFA-2387-A897ED358C5F}"/>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spTree>
    <p:extLst>
      <p:ext uri="{BB962C8B-B14F-4D97-AF65-F5344CB8AC3E}">
        <p14:creationId xmlns:p14="http://schemas.microsoft.com/office/powerpoint/2010/main" val="2510660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11">
            <a:extLst>
              <a:ext uri="{FF2B5EF4-FFF2-40B4-BE49-F238E27FC236}">
                <a16:creationId xmlns:a16="http://schemas.microsoft.com/office/drawing/2014/main" id="{A0611BFC-0F75-0B2B-CF06-3D4072C7803F}"/>
              </a:ext>
            </a:extLst>
          </p:cNvPr>
          <p:cNvSpPr/>
          <p:nvPr/>
        </p:nvSpPr>
        <p:spPr>
          <a:xfrm>
            <a:off x="2352378" y="1124749"/>
            <a:ext cx="7488832" cy="2304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4" name="מלבן 4">
            <a:extLst>
              <a:ext uri="{FF2B5EF4-FFF2-40B4-BE49-F238E27FC236}">
                <a16:creationId xmlns:a16="http://schemas.microsoft.com/office/drawing/2014/main" id="{22432877-C40F-1FF0-7CDF-A2CE174FA755}"/>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sp>
        <p:nvSpPr>
          <p:cNvPr id="6" name="מלבן 3">
            <a:extLst>
              <a:ext uri="{FF2B5EF4-FFF2-40B4-BE49-F238E27FC236}">
                <a16:creationId xmlns:a16="http://schemas.microsoft.com/office/drawing/2014/main" id="{21FCABFE-4D44-BF76-69EC-2CBAE16CDAF2}"/>
              </a:ext>
            </a:extLst>
          </p:cNvPr>
          <p:cNvSpPr/>
          <p:nvPr/>
        </p:nvSpPr>
        <p:spPr>
          <a:xfrm>
            <a:off x="1344266" y="4365104"/>
            <a:ext cx="9219388" cy="1711801"/>
          </a:xfrm>
          <a:prstGeom prst="roundRect">
            <a:avLst/>
          </a:prstGeom>
        </p:spPr>
        <p:style>
          <a:lnRef idx="1">
            <a:schemeClr val="accent1"/>
          </a:lnRef>
          <a:fillRef idx="3">
            <a:schemeClr val="accent1"/>
          </a:fillRef>
          <a:effectRef idx="2">
            <a:schemeClr val="accent1"/>
          </a:effectRef>
          <a:fontRef idx="minor">
            <a:schemeClr val="lt1"/>
          </a:fontRef>
        </p:style>
        <p:txBody>
          <a:bodyPr rtlCol="1" anchor="ctr"/>
          <a:lstStyle/>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מהיכרותך עם סיפור חייו של יצחק רבין: אילו בחירות שבחר ופעולות שביצע ביטאו את ערך קדושת החיים?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אילו בחירות ופעולות של בני אדם ומדינות יכולות לסייע בשימור ערך זה?</a:t>
            </a:r>
          </a:p>
        </p:txBody>
      </p:sp>
      <p:grpSp>
        <p:nvGrpSpPr>
          <p:cNvPr id="7" name="Group 6">
            <a:extLst>
              <a:ext uri="{FF2B5EF4-FFF2-40B4-BE49-F238E27FC236}">
                <a16:creationId xmlns:a16="http://schemas.microsoft.com/office/drawing/2014/main" id="{2D5C0E14-C36A-BE86-3A3E-188BB9275822}"/>
              </a:ext>
            </a:extLst>
          </p:cNvPr>
          <p:cNvGrpSpPr/>
          <p:nvPr/>
        </p:nvGrpSpPr>
        <p:grpSpPr>
          <a:xfrm>
            <a:off x="14684" y="-27919"/>
            <a:ext cx="2628981" cy="1812076"/>
            <a:chOff x="4890317" y="-111268"/>
            <a:chExt cx="2628981" cy="1812076"/>
          </a:xfrm>
        </p:grpSpPr>
        <p:cxnSp>
          <p:nvCxnSpPr>
            <p:cNvPr id="8" name="Straight Connector 7">
              <a:extLst>
                <a:ext uri="{FF2B5EF4-FFF2-40B4-BE49-F238E27FC236}">
                  <a16:creationId xmlns:a16="http://schemas.microsoft.com/office/drawing/2014/main" id="{B904F1A6-A345-0CEA-9934-1E04BCEDC66D}"/>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BE20491-3F0B-48CA-0A0F-9708AF6DEBE8}"/>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10" name="Picture 9" descr="A person in a suit smoking a cigarette&#10;&#10;Description automatically generated">
              <a:extLst>
                <a:ext uri="{FF2B5EF4-FFF2-40B4-BE49-F238E27FC236}">
                  <a16:creationId xmlns:a16="http://schemas.microsoft.com/office/drawing/2014/main" id="{4BD27EA6-95C0-2976-5EB0-CEC3EBAA7D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1" name="Google Shape;646;p12">
            <a:extLst>
              <a:ext uri="{FF2B5EF4-FFF2-40B4-BE49-F238E27FC236}">
                <a16:creationId xmlns:a16="http://schemas.microsoft.com/office/drawing/2014/main" id="{632D3598-080D-D842-58C8-B76171FE6B47}"/>
              </a:ext>
            </a:extLst>
          </p:cNvPr>
          <p:cNvGrpSpPr/>
          <p:nvPr/>
        </p:nvGrpSpPr>
        <p:grpSpPr>
          <a:xfrm rot="10800000">
            <a:off x="10849322" y="1052171"/>
            <a:ext cx="638179" cy="587329"/>
            <a:chOff x="3081950" y="1814843"/>
            <a:chExt cx="1048926" cy="1018896"/>
          </a:xfrm>
        </p:grpSpPr>
        <p:sp>
          <p:nvSpPr>
            <p:cNvPr id="12" name="Google Shape;647;p12">
              <a:extLst>
                <a:ext uri="{FF2B5EF4-FFF2-40B4-BE49-F238E27FC236}">
                  <a16:creationId xmlns:a16="http://schemas.microsoft.com/office/drawing/2014/main" id="{BB60BA5D-5AA3-663D-CD5E-6ACD56D3C99A}"/>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3" name="Google Shape;648;p12">
              <a:extLst>
                <a:ext uri="{FF2B5EF4-FFF2-40B4-BE49-F238E27FC236}">
                  <a16:creationId xmlns:a16="http://schemas.microsoft.com/office/drawing/2014/main" id="{D2A1B031-8BDE-78B6-C4D8-6ABD2F10D67F}"/>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sp>
        <p:nvSpPr>
          <p:cNvPr id="14" name="TextBox 13">
            <a:extLst>
              <a:ext uri="{FF2B5EF4-FFF2-40B4-BE49-F238E27FC236}">
                <a16:creationId xmlns:a16="http://schemas.microsoft.com/office/drawing/2014/main" id="{CBE0D1A1-E240-5D76-E5E7-D8BFFC4C63FC}"/>
              </a:ext>
            </a:extLst>
          </p:cNvPr>
          <p:cNvSpPr txBox="1"/>
          <p:nvPr/>
        </p:nvSpPr>
        <p:spPr>
          <a:xfrm>
            <a:off x="3141263" y="1513200"/>
            <a:ext cx="7491104" cy="2352952"/>
          </a:xfrm>
          <a:prstGeom prst="rect">
            <a:avLst/>
          </a:prstGeom>
          <a:noFill/>
        </p:spPr>
        <p:txBody>
          <a:bodyPr wrap="square">
            <a:spAutoFit/>
          </a:bodyPr>
          <a:lstStyle/>
          <a:p>
            <a:pPr>
              <a:lnSpc>
                <a:spcPct val="150000"/>
              </a:lnSpc>
            </a:pPr>
            <a:r>
              <a:rPr lang="he-IL" sz="2000" b="1" kern="0" dirty="0">
                <a:latin typeface="Calibri" panose="020F0502020204030204" pitchFamily="34" charset="0"/>
                <a:cs typeface="Calibri" panose="020F0502020204030204" pitchFamily="34" charset="0"/>
              </a:rPr>
              <a:t>[...] כשם שאין טביעות אצבעות הדומות בעולם, כך בני האדם שונים. כך גם המדינות [...] ואולם יש מסר אוניברסלי אחד שיכול לחבוק עולם ומלואו, שיכול להיות משותף למשטרים שונים, לגזעים שאינם דומים, לתרבויות זרות, אחת לרעותה. זהו המסר ההולך עם העם היהודי כבר אלפי שנים, ולידתו בספר הספרים שהוריש עמנו לכל בני תרבות [...] קדושת החיים.</a:t>
            </a:r>
          </a:p>
        </p:txBody>
      </p:sp>
      <p:grpSp>
        <p:nvGrpSpPr>
          <p:cNvPr id="15" name="Google Shape;646;p12">
            <a:extLst>
              <a:ext uri="{FF2B5EF4-FFF2-40B4-BE49-F238E27FC236}">
                <a16:creationId xmlns:a16="http://schemas.microsoft.com/office/drawing/2014/main" id="{A94A676A-C5E6-E585-92BE-18A782067D42}"/>
              </a:ext>
            </a:extLst>
          </p:cNvPr>
          <p:cNvGrpSpPr/>
          <p:nvPr/>
        </p:nvGrpSpPr>
        <p:grpSpPr>
          <a:xfrm rot="10800000">
            <a:off x="4800650" y="3470795"/>
            <a:ext cx="267477" cy="246164"/>
            <a:chOff x="3081950" y="1814843"/>
            <a:chExt cx="1048926" cy="1018896"/>
          </a:xfrm>
        </p:grpSpPr>
        <p:sp>
          <p:nvSpPr>
            <p:cNvPr id="16" name="Google Shape;647;p12">
              <a:extLst>
                <a:ext uri="{FF2B5EF4-FFF2-40B4-BE49-F238E27FC236}">
                  <a16:creationId xmlns:a16="http://schemas.microsoft.com/office/drawing/2014/main" id="{D29B9811-E7A5-1645-FA66-F935A9F0FCF1}"/>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7" name="Google Shape;648;p12">
              <a:extLst>
                <a:ext uri="{FF2B5EF4-FFF2-40B4-BE49-F238E27FC236}">
                  <a16:creationId xmlns:a16="http://schemas.microsoft.com/office/drawing/2014/main" id="{7B413822-94E1-F2A0-6A59-A5B8BF4FD224}"/>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sp>
        <p:nvSpPr>
          <p:cNvPr id="18" name="TextBox 17">
            <a:extLst>
              <a:ext uri="{FF2B5EF4-FFF2-40B4-BE49-F238E27FC236}">
                <a16:creationId xmlns:a16="http://schemas.microsoft.com/office/drawing/2014/main" id="{C18A96B9-E3D3-141E-DC28-E69859D3D35A}"/>
              </a:ext>
            </a:extLst>
          </p:cNvPr>
          <p:cNvSpPr txBox="1"/>
          <p:nvPr/>
        </p:nvSpPr>
        <p:spPr>
          <a:xfrm>
            <a:off x="4545912" y="383557"/>
            <a:ext cx="7144788" cy="506292"/>
          </a:xfrm>
          <a:prstGeom prst="rect">
            <a:avLst/>
          </a:prstGeom>
          <a:noFill/>
        </p:spPr>
        <p:txBody>
          <a:bodyPr wrap="square">
            <a:spAutoFit/>
          </a:bodyPr>
          <a:lstStyle/>
          <a:p>
            <a:pPr>
              <a:lnSpc>
                <a:spcPct val="150000"/>
              </a:lnSpc>
            </a:pPr>
            <a:r>
              <a:rPr lang="he-IL" sz="2000" b="1" kern="0" dirty="0">
                <a:solidFill>
                  <a:srgbClr val="00649E"/>
                </a:solidFill>
                <a:latin typeface="Calibri" panose="020F0502020204030204" pitchFamily="34" charset="0"/>
                <a:cs typeface="Calibri" panose="020F0502020204030204" pitchFamily="34" charset="0"/>
              </a:rPr>
              <a:t>בנאומו בטקס קבלת פרס נובל לשלום, אמר יצחק רבין:</a:t>
            </a:r>
          </a:p>
        </p:txBody>
      </p:sp>
    </p:spTree>
    <p:extLst>
      <p:ext uri="{BB962C8B-B14F-4D97-AF65-F5344CB8AC3E}">
        <p14:creationId xmlns:p14="http://schemas.microsoft.com/office/powerpoint/2010/main" val="3919823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A55FC-DB86-EEFE-5721-88A1FB67EA92}"/>
            </a:ext>
          </a:extLst>
        </p:cNvPr>
        <p:cNvGrpSpPr/>
        <p:nvPr/>
      </p:nvGrpSpPr>
      <p:grpSpPr>
        <a:xfrm>
          <a:off x="0" y="0"/>
          <a:ext cx="0" cy="0"/>
          <a:chOff x="0" y="0"/>
          <a:chExt cx="0" cy="0"/>
        </a:xfrm>
      </p:grpSpPr>
      <p:sp>
        <p:nvSpPr>
          <p:cNvPr id="3" name="מלבן 11">
            <a:extLst>
              <a:ext uri="{FF2B5EF4-FFF2-40B4-BE49-F238E27FC236}">
                <a16:creationId xmlns:a16="http://schemas.microsoft.com/office/drawing/2014/main" id="{9B30E6D2-2092-616F-E008-6B81779F8EB7}"/>
              </a:ext>
            </a:extLst>
          </p:cNvPr>
          <p:cNvSpPr/>
          <p:nvPr/>
        </p:nvSpPr>
        <p:spPr>
          <a:xfrm>
            <a:off x="2352378" y="1124749"/>
            <a:ext cx="7488832" cy="2304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5" name="מלבן 4">
            <a:extLst>
              <a:ext uri="{FF2B5EF4-FFF2-40B4-BE49-F238E27FC236}">
                <a16:creationId xmlns:a16="http://schemas.microsoft.com/office/drawing/2014/main" id="{889422F4-42B5-189C-289C-D1559C2E8D21}"/>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sp>
        <p:nvSpPr>
          <p:cNvPr id="6" name="מלבן 3">
            <a:extLst>
              <a:ext uri="{FF2B5EF4-FFF2-40B4-BE49-F238E27FC236}">
                <a16:creationId xmlns:a16="http://schemas.microsoft.com/office/drawing/2014/main" id="{C2CC89A8-A12D-C5A9-9FA3-95C30378AC83}"/>
              </a:ext>
            </a:extLst>
          </p:cNvPr>
          <p:cNvSpPr/>
          <p:nvPr/>
        </p:nvSpPr>
        <p:spPr>
          <a:xfrm>
            <a:off x="1560290" y="4365104"/>
            <a:ext cx="9003364" cy="1711801"/>
          </a:xfrm>
          <a:prstGeom prst="roundRect">
            <a:avLst/>
          </a:prstGeom>
        </p:spPr>
        <p:style>
          <a:lnRef idx="1">
            <a:schemeClr val="accent1"/>
          </a:lnRef>
          <a:fillRef idx="3">
            <a:schemeClr val="accent1"/>
          </a:fillRef>
          <a:effectRef idx="2">
            <a:schemeClr val="accent1"/>
          </a:effectRef>
          <a:fontRef idx="minor">
            <a:schemeClr val="lt1"/>
          </a:fontRef>
        </p:style>
        <p:txBody>
          <a:bodyPr rtlCol="1" anchor="ctr"/>
          <a:lstStyle/>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 דעתכם על המשפט הזה? מהי עמדתו של יצחק רבין לגבי מחלוקות?</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 הכוונה במשפט "אלימות היא כרסום יסוד הדמוקרטיה"?</a:t>
            </a:r>
          </a:p>
        </p:txBody>
      </p:sp>
      <p:grpSp>
        <p:nvGrpSpPr>
          <p:cNvPr id="7" name="Group 6">
            <a:extLst>
              <a:ext uri="{FF2B5EF4-FFF2-40B4-BE49-F238E27FC236}">
                <a16:creationId xmlns:a16="http://schemas.microsoft.com/office/drawing/2014/main" id="{0D136DB7-1DDE-79E1-9E4E-5E4EFBAA70A3}"/>
              </a:ext>
            </a:extLst>
          </p:cNvPr>
          <p:cNvGrpSpPr/>
          <p:nvPr/>
        </p:nvGrpSpPr>
        <p:grpSpPr>
          <a:xfrm>
            <a:off x="14684" y="-27919"/>
            <a:ext cx="2628981" cy="1812076"/>
            <a:chOff x="4890317" y="-111268"/>
            <a:chExt cx="2628981" cy="1812076"/>
          </a:xfrm>
        </p:grpSpPr>
        <p:cxnSp>
          <p:nvCxnSpPr>
            <p:cNvPr id="8" name="Straight Connector 7">
              <a:extLst>
                <a:ext uri="{FF2B5EF4-FFF2-40B4-BE49-F238E27FC236}">
                  <a16:creationId xmlns:a16="http://schemas.microsoft.com/office/drawing/2014/main" id="{E9DFD816-7FDF-8B5D-4AB8-71A1B8A8A9A2}"/>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1AE016-9AEF-8C5A-149C-E1E31A8BAF06}"/>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10" name="Picture 9" descr="A person in a suit smoking a cigarette&#10;&#10;Description automatically generated">
              <a:extLst>
                <a:ext uri="{FF2B5EF4-FFF2-40B4-BE49-F238E27FC236}">
                  <a16:creationId xmlns:a16="http://schemas.microsoft.com/office/drawing/2014/main" id="{BBF6C5A9-2D8A-516E-14FD-A5E290C484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1" name="Google Shape;646;p12">
            <a:extLst>
              <a:ext uri="{FF2B5EF4-FFF2-40B4-BE49-F238E27FC236}">
                <a16:creationId xmlns:a16="http://schemas.microsoft.com/office/drawing/2014/main" id="{29C2C50B-BD03-853A-B804-9A80A84523EE}"/>
              </a:ext>
            </a:extLst>
          </p:cNvPr>
          <p:cNvGrpSpPr/>
          <p:nvPr/>
        </p:nvGrpSpPr>
        <p:grpSpPr>
          <a:xfrm rot="10800000">
            <a:off x="10849322" y="1052171"/>
            <a:ext cx="638179" cy="587329"/>
            <a:chOff x="3081950" y="1814843"/>
            <a:chExt cx="1048926" cy="1018896"/>
          </a:xfrm>
        </p:grpSpPr>
        <p:sp>
          <p:nvSpPr>
            <p:cNvPr id="12" name="Google Shape;647;p12">
              <a:extLst>
                <a:ext uri="{FF2B5EF4-FFF2-40B4-BE49-F238E27FC236}">
                  <a16:creationId xmlns:a16="http://schemas.microsoft.com/office/drawing/2014/main" id="{70CC3DA2-CB6A-9F7F-C327-8FC3C970D3D3}"/>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3" name="Google Shape;648;p12">
              <a:extLst>
                <a:ext uri="{FF2B5EF4-FFF2-40B4-BE49-F238E27FC236}">
                  <a16:creationId xmlns:a16="http://schemas.microsoft.com/office/drawing/2014/main" id="{138F00F8-76F0-A542-FBDF-20ADE78D670B}"/>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sp>
        <p:nvSpPr>
          <p:cNvPr id="14" name="TextBox 13">
            <a:extLst>
              <a:ext uri="{FF2B5EF4-FFF2-40B4-BE49-F238E27FC236}">
                <a16:creationId xmlns:a16="http://schemas.microsoft.com/office/drawing/2014/main" id="{5C3BA4C4-9929-62C6-931D-2876CC0ECF8A}"/>
              </a:ext>
            </a:extLst>
          </p:cNvPr>
          <p:cNvSpPr txBox="1"/>
          <p:nvPr/>
        </p:nvSpPr>
        <p:spPr>
          <a:xfrm>
            <a:off x="3141263" y="1513200"/>
            <a:ext cx="7491104" cy="1429622"/>
          </a:xfrm>
          <a:prstGeom prst="rect">
            <a:avLst/>
          </a:prstGeom>
          <a:noFill/>
        </p:spPr>
        <p:txBody>
          <a:bodyPr wrap="square">
            <a:spAutoFit/>
          </a:bodyPr>
          <a:lstStyle/>
          <a:p>
            <a:pPr>
              <a:lnSpc>
                <a:spcPct val="150000"/>
              </a:lnSpc>
            </a:pPr>
            <a:r>
              <a:rPr lang="he-IL" sz="2000" b="1" kern="0" dirty="0">
                <a:latin typeface="Calibri" panose="020F0502020204030204" pitchFamily="34" charset="0"/>
                <a:cs typeface="Calibri" panose="020F0502020204030204" pitchFamily="34" charset="0"/>
              </a:rPr>
              <a:t>אלימות היא כרסום יסוד הדמוקרטיה הישראלית. יש לגנות אותה, להוקיע אותה, לבודד אותה. זו לא דרכה של מדינת ישראל. </a:t>
            </a:r>
            <a:br>
              <a:rPr lang="en-US" sz="2000" b="1" kern="0" dirty="0">
                <a:latin typeface="Calibri" panose="020F0502020204030204" pitchFamily="34" charset="0"/>
                <a:cs typeface="Calibri" panose="020F0502020204030204" pitchFamily="34" charset="0"/>
              </a:rPr>
            </a:br>
            <a:r>
              <a:rPr lang="he-IL" sz="2000" b="1" kern="0" dirty="0">
                <a:latin typeface="Calibri" panose="020F0502020204030204" pitchFamily="34" charset="0"/>
                <a:cs typeface="Calibri" panose="020F0502020204030204" pitchFamily="34" charset="0"/>
              </a:rPr>
              <a:t>בדמוקרטיה יכולות להיות מחלוקות, אך ההכרעה תהיה בבחירות דמוקרטיות.</a:t>
            </a:r>
          </a:p>
        </p:txBody>
      </p:sp>
      <p:grpSp>
        <p:nvGrpSpPr>
          <p:cNvPr id="15" name="Google Shape;646;p12">
            <a:extLst>
              <a:ext uri="{FF2B5EF4-FFF2-40B4-BE49-F238E27FC236}">
                <a16:creationId xmlns:a16="http://schemas.microsoft.com/office/drawing/2014/main" id="{287107A0-1885-CE3F-F001-A986BC908424}"/>
              </a:ext>
            </a:extLst>
          </p:cNvPr>
          <p:cNvGrpSpPr/>
          <p:nvPr/>
        </p:nvGrpSpPr>
        <p:grpSpPr>
          <a:xfrm rot="10800000">
            <a:off x="3165021" y="2696658"/>
            <a:ext cx="267477" cy="246164"/>
            <a:chOff x="3081950" y="1814843"/>
            <a:chExt cx="1048926" cy="1018896"/>
          </a:xfrm>
        </p:grpSpPr>
        <p:sp>
          <p:nvSpPr>
            <p:cNvPr id="16" name="Google Shape;647;p12">
              <a:extLst>
                <a:ext uri="{FF2B5EF4-FFF2-40B4-BE49-F238E27FC236}">
                  <a16:creationId xmlns:a16="http://schemas.microsoft.com/office/drawing/2014/main" id="{4B05F97A-D1A2-ADDF-6C5C-E77FB49E4575}"/>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7" name="Google Shape;648;p12">
              <a:extLst>
                <a:ext uri="{FF2B5EF4-FFF2-40B4-BE49-F238E27FC236}">
                  <a16:creationId xmlns:a16="http://schemas.microsoft.com/office/drawing/2014/main" id="{E02F091E-79E5-D882-E37D-605086EB87AA}"/>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sp>
        <p:nvSpPr>
          <p:cNvPr id="18" name="TextBox 17">
            <a:extLst>
              <a:ext uri="{FF2B5EF4-FFF2-40B4-BE49-F238E27FC236}">
                <a16:creationId xmlns:a16="http://schemas.microsoft.com/office/drawing/2014/main" id="{F018CF37-62BE-2862-7376-E1ECFBD8BBB8}"/>
              </a:ext>
            </a:extLst>
          </p:cNvPr>
          <p:cNvSpPr txBox="1"/>
          <p:nvPr/>
        </p:nvSpPr>
        <p:spPr>
          <a:xfrm>
            <a:off x="4545912" y="383557"/>
            <a:ext cx="7144788" cy="506292"/>
          </a:xfrm>
          <a:prstGeom prst="rect">
            <a:avLst/>
          </a:prstGeom>
          <a:noFill/>
        </p:spPr>
        <p:txBody>
          <a:bodyPr wrap="square">
            <a:spAutoFit/>
          </a:bodyPr>
          <a:lstStyle/>
          <a:p>
            <a:pPr>
              <a:lnSpc>
                <a:spcPct val="150000"/>
              </a:lnSpc>
            </a:pPr>
            <a:r>
              <a:rPr lang="he-IL" sz="2000" b="1" kern="0" dirty="0">
                <a:solidFill>
                  <a:srgbClr val="00649E"/>
                </a:solidFill>
                <a:latin typeface="Calibri" panose="020F0502020204030204" pitchFamily="34" charset="0"/>
                <a:cs typeface="Calibri" panose="020F0502020204030204" pitchFamily="34" charset="0"/>
              </a:rPr>
              <a:t>בנאומו האחרון, ביום שבת, 4.11.1995 בכיכר מלכי ישראל, אמר יצחק רבין:</a:t>
            </a:r>
          </a:p>
        </p:txBody>
      </p:sp>
    </p:spTree>
    <p:extLst>
      <p:ext uri="{BB962C8B-B14F-4D97-AF65-F5344CB8AC3E}">
        <p14:creationId xmlns:p14="http://schemas.microsoft.com/office/powerpoint/2010/main" val="3056421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D7C4BB2B-0922-5FD8-FC7B-68B89B9F188B}"/>
            </a:ext>
          </a:extLst>
        </p:cNvPr>
        <p:cNvGrpSpPr/>
        <p:nvPr/>
      </p:nvGrpSpPr>
      <p:grpSpPr>
        <a:xfrm>
          <a:off x="0" y="0"/>
          <a:ext cx="0" cy="0"/>
          <a:chOff x="0" y="0"/>
          <a:chExt cx="0" cy="0"/>
        </a:xfrm>
      </p:grpSpPr>
      <p:sp>
        <p:nvSpPr>
          <p:cNvPr id="3" name="מלבן 17">
            <a:extLst>
              <a:ext uri="{FF2B5EF4-FFF2-40B4-BE49-F238E27FC236}">
                <a16:creationId xmlns:a16="http://schemas.microsoft.com/office/drawing/2014/main" id="{9D174C8D-FF63-DC63-849C-8C6B5D978B8D}"/>
              </a:ext>
            </a:extLst>
          </p:cNvPr>
          <p:cNvSpPr/>
          <p:nvPr/>
        </p:nvSpPr>
        <p:spPr>
          <a:xfrm>
            <a:off x="5232699" y="2044333"/>
            <a:ext cx="6192688" cy="574813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מה רואים </a:t>
            </a:r>
            <a:r>
              <a:rPr lang="he-IL" sz="2000" dirty="0">
                <a:solidFill>
                  <a:schemeClr val="tx1"/>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בכרזה</a:t>
            </a:r>
            <a:r>
              <a:rPr lang="he-IL" sz="2000" dirty="0">
                <a:solidFill>
                  <a:schemeClr val="tx1"/>
                </a:solidFill>
                <a:latin typeface="Calibri" panose="020F0502020204030204" pitchFamily="34" charset="0"/>
                <a:cs typeface="Calibri" panose="020F0502020204030204" pitchFamily="34" charset="0"/>
              </a:rPr>
              <a:t>?</a:t>
            </a:r>
          </a:p>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מדוע לדעתכם הוחלט לעסוק השנה בנושא "בעת מחלוקת: מתווכחים באחריות"? כיצד נושא זה מתקשר למציאות חיינו?</a:t>
            </a:r>
          </a:p>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אילו מחשבות הכרזה מעוררת? </a:t>
            </a:r>
          </a:p>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איזה מסר מעבירה הכרזה?</a:t>
            </a:r>
          </a:p>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מה לדעתכם משמעות הייצוגים הגרפיים המופיעים בכרזה?</a:t>
            </a:r>
            <a:endParaRPr lang="he-IL" sz="1600" dirty="0">
              <a:solidFill>
                <a:schemeClr val="tx1"/>
              </a:solidFill>
              <a:latin typeface="Calibri" panose="020F0502020204030204" pitchFamily="34" charset="0"/>
              <a:cs typeface="Calibri" panose="020F0502020204030204" pitchFamily="34" charset="0"/>
            </a:endParaRPr>
          </a:p>
          <a:p>
            <a:pPr>
              <a:lnSpc>
                <a:spcPct val="200000"/>
              </a:lnSpc>
            </a:pPr>
            <a:endParaRPr lang="he-IL" dirty="0">
              <a:solidFill>
                <a:schemeClr val="tx1"/>
              </a:solidFill>
              <a:latin typeface="Calibri" panose="020F0502020204030204" pitchFamily="34" charset="0"/>
              <a:cs typeface="Calibri" panose="020F0502020204030204" pitchFamily="34" charset="0"/>
            </a:endParaRPr>
          </a:p>
          <a:p>
            <a:pPr marL="228600" indent="-228600">
              <a:lnSpc>
                <a:spcPct val="200000"/>
              </a:lnSpc>
              <a:buFont typeface="+mj-lt"/>
              <a:buAutoNum type="arabicPeriod"/>
            </a:pPr>
            <a:endParaRPr lang="he-IL" dirty="0">
              <a:solidFill>
                <a:schemeClr val="tx1"/>
              </a:solidFill>
              <a:latin typeface="Calibri" panose="020F0502020204030204" pitchFamily="34" charset="0"/>
              <a:cs typeface="Calibri" panose="020F0502020204030204" pitchFamily="34" charset="0"/>
            </a:endParaRPr>
          </a:p>
          <a:p>
            <a:pPr marL="228600" indent="-228600">
              <a:lnSpc>
                <a:spcPct val="200000"/>
              </a:lnSpc>
              <a:buFont typeface="+mj-lt"/>
              <a:buAutoNum type="arabicPeriod"/>
            </a:pPr>
            <a:endParaRPr lang="he-IL" dirty="0">
              <a:solidFill>
                <a:schemeClr val="tx1"/>
              </a:solidFill>
              <a:latin typeface="Calibri" panose="020F0502020204030204" pitchFamily="34" charset="0"/>
              <a:cs typeface="Calibri" panose="020F0502020204030204" pitchFamily="34" charset="0"/>
            </a:endParaRPr>
          </a:p>
          <a:p>
            <a:pPr>
              <a:lnSpc>
                <a:spcPct val="200000"/>
              </a:lnSpc>
            </a:pPr>
            <a:endParaRPr lang="he-IL" dirty="0">
              <a:solidFill>
                <a:schemeClr val="tx1"/>
              </a:solidFill>
              <a:latin typeface="Calibri" panose="020F0502020204030204" pitchFamily="34" charset="0"/>
              <a:cs typeface="Calibri" panose="020F0502020204030204" pitchFamily="34" charset="0"/>
            </a:endParaRPr>
          </a:p>
        </p:txBody>
      </p:sp>
      <p:pic>
        <p:nvPicPr>
          <p:cNvPr id="4" name="תמונה 7">
            <a:extLst>
              <a:ext uri="{FF2B5EF4-FFF2-40B4-BE49-F238E27FC236}">
                <a16:creationId xmlns:a16="http://schemas.microsoft.com/office/drawing/2014/main" id="{F80ED479-DE26-95EB-09EA-245706D6FCBA}"/>
              </a:ext>
            </a:extLst>
          </p:cNvPr>
          <p:cNvPicPr>
            <a:picLocks noChangeAspect="1"/>
          </p:cNvPicPr>
          <p:nvPr/>
        </p:nvPicPr>
        <p:blipFill>
          <a:blip r:embed="rId4" cstate="print">
            <a:extLst>
              <a:ext uri="{28A0092B-C50C-407E-A947-70E740481C1C}">
                <a14:useLocalDpi xmlns:a14="http://schemas.microsoft.com/office/drawing/2010/main" val="0"/>
              </a:ext>
            </a:extLst>
          </a:blip>
          <a:srcRect b="11634"/>
          <a:stretch>
            <a:fillRect/>
          </a:stretch>
        </p:blipFill>
        <p:spPr>
          <a:xfrm>
            <a:off x="197267" y="175219"/>
            <a:ext cx="4941202" cy="6505192"/>
          </a:xfrm>
          <a:prstGeom prst="rect">
            <a:avLst/>
          </a:prstGeom>
        </p:spPr>
      </p:pic>
      <p:grpSp>
        <p:nvGrpSpPr>
          <p:cNvPr id="7" name="Group 6">
            <a:extLst>
              <a:ext uri="{FF2B5EF4-FFF2-40B4-BE49-F238E27FC236}">
                <a16:creationId xmlns:a16="http://schemas.microsoft.com/office/drawing/2014/main" id="{D9D2EEE2-99B2-93D1-458F-BFD923B8A2FA}"/>
              </a:ext>
            </a:extLst>
          </p:cNvPr>
          <p:cNvGrpSpPr/>
          <p:nvPr/>
        </p:nvGrpSpPr>
        <p:grpSpPr>
          <a:xfrm>
            <a:off x="5808762" y="397312"/>
            <a:ext cx="6384826" cy="364695"/>
            <a:chOff x="5808762" y="397312"/>
            <a:chExt cx="6384826" cy="364695"/>
          </a:xfrm>
        </p:grpSpPr>
        <p:cxnSp>
          <p:nvCxnSpPr>
            <p:cNvPr id="10" name="Straight Connector 5">
              <a:extLst>
                <a:ext uri="{FF2B5EF4-FFF2-40B4-BE49-F238E27FC236}">
                  <a16:creationId xmlns:a16="http://schemas.microsoft.com/office/drawing/2014/main" id="{125116DA-1FE5-308F-C7E8-0568AB1A56FD}"/>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id="{C292427A-261C-25CC-2772-5FD3EE84C1C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2" name="מלבן 1">
              <a:extLst>
                <a:ext uri="{FF2B5EF4-FFF2-40B4-BE49-F238E27FC236}">
                  <a16:creationId xmlns:a16="http://schemas.microsoft.com/office/drawing/2014/main" id="{2B706B99-60A8-69B4-AFFB-39A105F43C7C}"/>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מדרש כרזה</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3" name="Group 12">
            <a:extLst>
              <a:ext uri="{FF2B5EF4-FFF2-40B4-BE49-F238E27FC236}">
                <a16:creationId xmlns:a16="http://schemas.microsoft.com/office/drawing/2014/main" id="{C4C4B32A-2F5A-F610-95C7-A9F6F4932726}"/>
              </a:ext>
            </a:extLst>
          </p:cNvPr>
          <p:cNvGrpSpPr/>
          <p:nvPr/>
        </p:nvGrpSpPr>
        <p:grpSpPr>
          <a:xfrm>
            <a:off x="10404922" y="260648"/>
            <a:ext cx="1440160" cy="1440160"/>
            <a:chOff x="10201250" y="1196752"/>
            <a:chExt cx="1440160" cy="1440160"/>
          </a:xfrm>
        </p:grpSpPr>
        <p:sp>
          <p:nvSpPr>
            <p:cNvPr id="14" name="Oval 13">
              <a:extLst>
                <a:ext uri="{FF2B5EF4-FFF2-40B4-BE49-F238E27FC236}">
                  <a16:creationId xmlns:a16="http://schemas.microsoft.com/office/drawing/2014/main" id="{616F2F02-E252-2FB7-0EA9-9373E63BCDC9}"/>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
          <p:nvSpPr>
            <p:cNvPr id="15" name="TextBox 14">
              <a:extLst>
                <a:ext uri="{FF2B5EF4-FFF2-40B4-BE49-F238E27FC236}">
                  <a16:creationId xmlns:a16="http://schemas.microsoft.com/office/drawing/2014/main" id="{0AF56CE3-7A79-2F56-9ADA-71E300E587CE}"/>
                </a:ext>
              </a:extLst>
            </p:cNvPr>
            <p:cNvSpPr txBox="1"/>
            <p:nvPr/>
          </p:nvSpPr>
          <p:spPr>
            <a:xfrm>
              <a:off x="10329132" y="1412776"/>
              <a:ext cx="1184395" cy="87716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שאלות לדיון לבחירת המורה </a:t>
              </a:r>
            </a:p>
          </p:txBody>
        </p:sp>
      </p:grpSp>
    </p:spTree>
    <p:extLst>
      <p:ext uri="{BB962C8B-B14F-4D97-AF65-F5344CB8AC3E}">
        <p14:creationId xmlns:p14="http://schemas.microsoft.com/office/powerpoint/2010/main" val="2453591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D7C4BB2B-0922-5FD8-FC7B-68B89B9F188B}"/>
            </a:ext>
          </a:extLst>
        </p:cNvPr>
        <p:cNvGrpSpPr/>
        <p:nvPr/>
      </p:nvGrpSpPr>
      <p:grpSpPr>
        <a:xfrm>
          <a:off x="0" y="0"/>
          <a:ext cx="0" cy="0"/>
          <a:chOff x="0" y="0"/>
          <a:chExt cx="0" cy="0"/>
        </a:xfrm>
      </p:grpSpPr>
      <p:sp>
        <p:nvSpPr>
          <p:cNvPr id="3" name="מלבן 17">
            <a:extLst>
              <a:ext uri="{FF2B5EF4-FFF2-40B4-BE49-F238E27FC236}">
                <a16:creationId xmlns:a16="http://schemas.microsoft.com/office/drawing/2014/main" id="{9D174C8D-FF63-DC63-849C-8C6B5D978B8D}"/>
              </a:ext>
            </a:extLst>
          </p:cNvPr>
          <p:cNvSpPr/>
          <p:nvPr/>
        </p:nvSpPr>
        <p:spPr>
          <a:xfrm>
            <a:off x="5232699" y="2044333"/>
            <a:ext cx="6192688" cy="574813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nSpc>
                <a:spcPct val="200000"/>
              </a:lnSpc>
            </a:pPr>
            <a:r>
              <a:rPr lang="he-IL" sz="2000" dirty="0">
                <a:solidFill>
                  <a:schemeClr val="tx1"/>
                </a:solidFill>
                <a:latin typeface="Calibri" panose="020F0502020204030204" pitchFamily="34" charset="0"/>
                <a:cs typeface="Calibri" panose="020F0502020204030204" pitchFamily="34" charset="0"/>
              </a:rPr>
              <a:t>7. על אילו עוד נורמות התנהגות ראוי לשמור בעת מחלוקת?</a:t>
            </a:r>
          </a:p>
          <a:p>
            <a:pPr>
              <a:lnSpc>
                <a:spcPct val="200000"/>
              </a:lnSpc>
            </a:pPr>
            <a:r>
              <a:rPr lang="he-IL" sz="2000" dirty="0">
                <a:solidFill>
                  <a:schemeClr val="tx1"/>
                </a:solidFill>
                <a:latin typeface="Calibri" panose="020F0502020204030204" pitchFamily="34" charset="0"/>
                <a:cs typeface="Calibri" panose="020F0502020204030204" pitchFamily="34" charset="0"/>
              </a:rPr>
              <a:t>8. מה לדעתך הקשר בין הכרזה לבין יום הזיכרון לרצח יצחק רבין?</a:t>
            </a:r>
          </a:p>
          <a:p>
            <a:pPr>
              <a:lnSpc>
                <a:spcPct val="200000"/>
              </a:lnSpc>
            </a:pPr>
            <a:r>
              <a:rPr lang="he-IL" sz="2000" dirty="0">
                <a:solidFill>
                  <a:schemeClr val="tx1"/>
                </a:solidFill>
                <a:latin typeface="Calibri" panose="020F0502020204030204" pitchFamily="34" charset="0"/>
                <a:cs typeface="Calibri" panose="020F0502020204030204" pitchFamily="34" charset="0"/>
              </a:rPr>
              <a:t>9. איזה מסר מעבירה הכרזה לגבי תפקיד האזרחים והאזרחיות בישראל?</a:t>
            </a:r>
          </a:p>
          <a:p>
            <a:pPr>
              <a:lnSpc>
                <a:spcPct val="200000"/>
              </a:lnSpc>
            </a:pPr>
            <a:r>
              <a:rPr lang="he-IL" sz="2000" dirty="0">
                <a:solidFill>
                  <a:schemeClr val="tx1"/>
                </a:solidFill>
                <a:latin typeface="Calibri" panose="020F0502020204030204" pitchFamily="34" charset="0"/>
                <a:cs typeface="Calibri" panose="020F0502020204030204" pitchFamily="34" charset="0"/>
              </a:rPr>
              <a:t>10. איזה מסר מעבירה הכרזה לגבי החברה הישראלית, </a:t>
            </a:r>
            <a:br>
              <a:rPr lang="en-US" sz="2000" dirty="0">
                <a:solidFill>
                  <a:schemeClr val="tx1"/>
                </a:solidFill>
                <a:latin typeface="Calibri" panose="020F0502020204030204" pitchFamily="34" charset="0"/>
                <a:cs typeface="Calibri" panose="020F0502020204030204" pitchFamily="34" charset="0"/>
              </a:rPr>
            </a:br>
            <a:r>
              <a:rPr lang="he-IL" sz="2000" dirty="0">
                <a:solidFill>
                  <a:schemeClr val="tx1"/>
                </a:solidFill>
                <a:latin typeface="Calibri" panose="020F0502020204030204" pitchFamily="34" charset="0"/>
                <a:cs typeface="Calibri" panose="020F0502020204030204" pitchFamily="34" charset="0"/>
              </a:rPr>
              <a:t>בהווה ובעתיד?</a:t>
            </a:r>
          </a:p>
          <a:p>
            <a:pPr marL="342900" indent="-342900">
              <a:lnSpc>
                <a:spcPct val="200000"/>
              </a:lnSpc>
              <a:buFont typeface="+mj-lt"/>
              <a:buAutoNum type="arabicPeriod"/>
            </a:pPr>
            <a:endParaRPr lang="he-IL" sz="1600" dirty="0">
              <a:solidFill>
                <a:schemeClr val="tx1">
                  <a:lumMod val="65000"/>
                  <a:lumOff val="35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a:p>
            <a:pPr>
              <a:lnSpc>
                <a:spcPct val="200000"/>
              </a:lnSpc>
            </a:pPr>
            <a:endParaRPr lang="he-IL" sz="2000" dirty="0">
              <a:solidFill>
                <a:schemeClr val="tx1">
                  <a:lumMod val="65000"/>
                  <a:lumOff val="35000"/>
                </a:schemeClr>
              </a:solidFill>
              <a:latin typeface="Gisha" panose="020B0502040204020203" pitchFamily="34" charset="-79"/>
              <a:cs typeface="Gisha" panose="020B0502040204020203" pitchFamily="34" charset="-79"/>
            </a:endParaRPr>
          </a:p>
          <a:p>
            <a:pPr marL="228600" indent="-228600">
              <a:lnSpc>
                <a:spcPct val="200000"/>
              </a:lnSpc>
              <a:buFont typeface="+mj-lt"/>
              <a:buAutoNum type="arabicPeriod"/>
            </a:pPr>
            <a:endParaRPr lang="he-IL" sz="2000" dirty="0">
              <a:solidFill>
                <a:schemeClr val="tx1"/>
              </a:solidFill>
              <a:latin typeface="Gisha" panose="020B0502040204020203" pitchFamily="34" charset="-79"/>
              <a:cs typeface="Gisha" panose="020B0502040204020203" pitchFamily="34" charset="-79"/>
            </a:endParaRPr>
          </a:p>
          <a:p>
            <a:pPr marL="228600" indent="-228600">
              <a:lnSpc>
                <a:spcPct val="200000"/>
              </a:lnSpc>
              <a:buFont typeface="+mj-lt"/>
              <a:buAutoNum type="arabicPeriod"/>
            </a:pPr>
            <a:endParaRPr lang="he-IL" sz="2000" dirty="0">
              <a:solidFill>
                <a:schemeClr val="tx1"/>
              </a:solidFill>
              <a:latin typeface="Gisha" panose="020B0502040204020203" pitchFamily="34" charset="-79"/>
              <a:cs typeface="Gisha" panose="020B0502040204020203" pitchFamily="34" charset="-79"/>
            </a:endParaRPr>
          </a:p>
          <a:p>
            <a:pPr>
              <a:lnSpc>
                <a:spcPct val="200000"/>
              </a:lnSpc>
            </a:pPr>
            <a:endParaRPr lang="he-IL" sz="2000" dirty="0">
              <a:solidFill>
                <a:schemeClr val="tx1"/>
              </a:solidFill>
              <a:latin typeface="Gisha" panose="020B0502040204020203" pitchFamily="34" charset="-79"/>
              <a:cs typeface="Gisha" panose="020B0502040204020203" pitchFamily="34" charset="-79"/>
            </a:endParaRPr>
          </a:p>
        </p:txBody>
      </p:sp>
      <p:pic>
        <p:nvPicPr>
          <p:cNvPr id="4" name="תמונה 7">
            <a:extLst>
              <a:ext uri="{FF2B5EF4-FFF2-40B4-BE49-F238E27FC236}">
                <a16:creationId xmlns:a16="http://schemas.microsoft.com/office/drawing/2014/main" id="{F80ED479-DE26-95EB-09EA-245706D6FCBA}"/>
              </a:ext>
            </a:extLst>
          </p:cNvPr>
          <p:cNvPicPr>
            <a:picLocks noChangeAspect="1"/>
          </p:cNvPicPr>
          <p:nvPr/>
        </p:nvPicPr>
        <p:blipFill>
          <a:blip r:embed="rId3" cstate="print">
            <a:extLst>
              <a:ext uri="{28A0092B-C50C-407E-A947-70E740481C1C}">
                <a14:useLocalDpi xmlns:a14="http://schemas.microsoft.com/office/drawing/2010/main" val="0"/>
              </a:ext>
            </a:extLst>
          </a:blip>
          <a:srcRect b="11634"/>
          <a:stretch>
            <a:fillRect/>
          </a:stretch>
        </p:blipFill>
        <p:spPr>
          <a:xfrm>
            <a:off x="197267" y="175219"/>
            <a:ext cx="4941202" cy="6505192"/>
          </a:xfrm>
          <a:prstGeom prst="rect">
            <a:avLst/>
          </a:prstGeom>
        </p:spPr>
      </p:pic>
      <p:grpSp>
        <p:nvGrpSpPr>
          <p:cNvPr id="7" name="Group 6">
            <a:extLst>
              <a:ext uri="{FF2B5EF4-FFF2-40B4-BE49-F238E27FC236}">
                <a16:creationId xmlns:a16="http://schemas.microsoft.com/office/drawing/2014/main" id="{D9D2EEE2-99B2-93D1-458F-BFD923B8A2FA}"/>
              </a:ext>
            </a:extLst>
          </p:cNvPr>
          <p:cNvGrpSpPr/>
          <p:nvPr/>
        </p:nvGrpSpPr>
        <p:grpSpPr>
          <a:xfrm>
            <a:off x="5808762" y="397312"/>
            <a:ext cx="6384826" cy="364695"/>
            <a:chOff x="5808762" y="397312"/>
            <a:chExt cx="6384826" cy="364695"/>
          </a:xfrm>
        </p:grpSpPr>
        <p:cxnSp>
          <p:nvCxnSpPr>
            <p:cNvPr id="10" name="Straight Connector 5">
              <a:extLst>
                <a:ext uri="{FF2B5EF4-FFF2-40B4-BE49-F238E27FC236}">
                  <a16:creationId xmlns:a16="http://schemas.microsoft.com/office/drawing/2014/main" id="{125116DA-1FE5-308F-C7E8-0568AB1A56FD}"/>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id="{C292427A-261C-25CC-2772-5FD3EE84C1C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2" name="מלבן 1">
              <a:extLst>
                <a:ext uri="{FF2B5EF4-FFF2-40B4-BE49-F238E27FC236}">
                  <a16:creationId xmlns:a16="http://schemas.microsoft.com/office/drawing/2014/main" id="{2B706B99-60A8-69B4-AFFB-39A105F43C7C}"/>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מדרש כרזה</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3" name="Group 12">
            <a:extLst>
              <a:ext uri="{FF2B5EF4-FFF2-40B4-BE49-F238E27FC236}">
                <a16:creationId xmlns:a16="http://schemas.microsoft.com/office/drawing/2014/main" id="{C4C4B32A-2F5A-F610-95C7-A9F6F4932726}"/>
              </a:ext>
            </a:extLst>
          </p:cNvPr>
          <p:cNvGrpSpPr/>
          <p:nvPr/>
        </p:nvGrpSpPr>
        <p:grpSpPr>
          <a:xfrm>
            <a:off x="10404922" y="260648"/>
            <a:ext cx="1440160" cy="1440160"/>
            <a:chOff x="10201250" y="1196752"/>
            <a:chExt cx="1440160" cy="1440160"/>
          </a:xfrm>
        </p:grpSpPr>
        <p:sp>
          <p:nvSpPr>
            <p:cNvPr id="14" name="Oval 13">
              <a:extLst>
                <a:ext uri="{FF2B5EF4-FFF2-40B4-BE49-F238E27FC236}">
                  <a16:creationId xmlns:a16="http://schemas.microsoft.com/office/drawing/2014/main" id="{616F2F02-E252-2FB7-0EA9-9373E63BCDC9}"/>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
          <p:nvSpPr>
            <p:cNvPr id="15" name="TextBox 14">
              <a:extLst>
                <a:ext uri="{FF2B5EF4-FFF2-40B4-BE49-F238E27FC236}">
                  <a16:creationId xmlns:a16="http://schemas.microsoft.com/office/drawing/2014/main" id="{0AF56CE3-7A79-2F56-9ADA-71E300E587CE}"/>
                </a:ext>
              </a:extLst>
            </p:cNvPr>
            <p:cNvSpPr txBox="1"/>
            <p:nvPr/>
          </p:nvSpPr>
          <p:spPr>
            <a:xfrm>
              <a:off x="10329132" y="1412776"/>
              <a:ext cx="1184395" cy="87716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שאלות לדיון לבחירת המורה </a:t>
              </a:r>
            </a:p>
          </p:txBody>
        </p:sp>
      </p:grpSp>
    </p:spTree>
    <p:extLst>
      <p:ext uri="{BB962C8B-B14F-4D97-AF65-F5344CB8AC3E}">
        <p14:creationId xmlns:p14="http://schemas.microsoft.com/office/powerpoint/2010/main" val="1935616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8E6E4">
            <a:alpha val="60000"/>
          </a:srgbClr>
        </a:solidFill>
        <a:effectLst/>
      </p:bgPr>
    </p:bg>
    <p:spTree>
      <p:nvGrpSpPr>
        <p:cNvPr id="1" name="">
          <a:extLst>
            <a:ext uri="{FF2B5EF4-FFF2-40B4-BE49-F238E27FC236}">
              <a16:creationId xmlns:a16="http://schemas.microsoft.com/office/drawing/2014/main" id="{CD57626A-CA5D-BDF2-0042-0B6EF8AB168E}"/>
            </a:ext>
          </a:extLst>
        </p:cNvPr>
        <p:cNvGrpSpPr/>
        <p:nvPr/>
      </p:nvGrpSpPr>
      <p:grpSpPr>
        <a:xfrm>
          <a:off x="0" y="0"/>
          <a:ext cx="0" cy="0"/>
          <a:chOff x="0" y="0"/>
          <a:chExt cx="0" cy="0"/>
        </a:xfrm>
      </p:grpSpPr>
      <p:pic>
        <p:nvPicPr>
          <p:cNvPr id="2" name="תמונה 7">
            <a:extLst>
              <a:ext uri="{FF2B5EF4-FFF2-40B4-BE49-F238E27FC236}">
                <a16:creationId xmlns:a16="http://schemas.microsoft.com/office/drawing/2014/main" id="{1393EB6C-8B87-9AB4-1863-10DB197C3707}"/>
              </a:ext>
            </a:extLst>
          </p:cNvPr>
          <p:cNvPicPr>
            <a:picLocks noChangeAspect="1"/>
          </p:cNvPicPr>
          <p:nvPr/>
        </p:nvPicPr>
        <p:blipFill>
          <a:blip r:embed="rId2" cstate="print">
            <a:extLst>
              <a:ext uri="{28A0092B-C50C-407E-A947-70E740481C1C}">
                <a14:useLocalDpi xmlns:a14="http://schemas.microsoft.com/office/drawing/2010/main" val="0"/>
              </a:ext>
            </a:extLst>
          </a:blip>
          <a:srcRect b="11634"/>
          <a:stretch>
            <a:fillRect/>
          </a:stretch>
        </p:blipFill>
        <p:spPr>
          <a:xfrm>
            <a:off x="3648522" y="188640"/>
            <a:ext cx="4941202" cy="6505192"/>
          </a:xfrm>
          <a:prstGeom prst="rect">
            <a:avLst/>
          </a:prstGeom>
        </p:spPr>
      </p:pic>
    </p:spTree>
    <p:extLst>
      <p:ext uri="{BB962C8B-B14F-4D97-AF65-F5344CB8AC3E}">
        <p14:creationId xmlns:p14="http://schemas.microsoft.com/office/powerpoint/2010/main" val="885178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D7E1B0E1-A141-2A09-0AB0-3CF75E8321BC}"/>
            </a:ext>
          </a:extLst>
        </p:cNvPr>
        <p:cNvGrpSpPr/>
        <p:nvPr/>
      </p:nvGrpSpPr>
      <p:grpSpPr>
        <a:xfrm>
          <a:off x="0" y="0"/>
          <a:ext cx="0" cy="0"/>
          <a:chOff x="0" y="0"/>
          <a:chExt cx="0" cy="0"/>
        </a:xfrm>
      </p:grpSpPr>
      <p:sp>
        <p:nvSpPr>
          <p:cNvPr id="2" name="תיבת טקסט 4">
            <a:extLst>
              <a:ext uri="{FF2B5EF4-FFF2-40B4-BE49-F238E27FC236}">
                <a16:creationId xmlns:a16="http://schemas.microsoft.com/office/drawing/2014/main" id="{7E104B3B-BD5F-F782-43CA-BB0C6834FB3F}"/>
              </a:ext>
            </a:extLst>
          </p:cNvPr>
          <p:cNvSpPr txBox="1"/>
          <p:nvPr/>
        </p:nvSpPr>
        <p:spPr>
          <a:xfrm>
            <a:off x="2209008" y="405690"/>
            <a:ext cx="4246809" cy="423514"/>
          </a:xfrm>
          <a:prstGeom prst="rect">
            <a:avLst/>
          </a:prstGeom>
          <a:noFill/>
        </p:spPr>
        <p:txBody>
          <a:bodyPr wrap="square">
            <a:spAutoFit/>
          </a:bodyPr>
          <a:lstStyle/>
          <a:p>
            <a:pPr>
              <a:lnSpc>
                <a:spcPct val="150000"/>
              </a:lnSpc>
              <a:spcAft>
                <a:spcPts val="1000"/>
              </a:spcAft>
            </a:pPr>
            <a:r>
              <a:rPr lang="he-IL" sz="1600" b="1" dirty="0">
                <a:solidFill>
                  <a:srgbClr val="00649E"/>
                </a:solidFill>
                <a:latin typeface="Calibri" panose="020F0502020204030204" pitchFamily="34" charset="0"/>
                <a:cs typeface="Calibri" panose="020F0502020204030204" pitchFamily="34" charset="0"/>
              </a:rPr>
              <a:t>(מומלץ לתלמידי</a:t>
            </a:r>
            <a:r>
              <a:rPr lang="he-IL" sz="1600" b="1" dirty="0">
                <a:solidFill>
                  <a:srgbClr val="FF0000"/>
                </a:solidFill>
                <a:latin typeface="Calibri" panose="020F0502020204030204" pitchFamily="34" charset="0"/>
                <a:cs typeface="Calibri" panose="020F0502020204030204" pitchFamily="34" charset="0"/>
              </a:rPr>
              <a:t> </a:t>
            </a:r>
            <a:r>
              <a:rPr lang="he-IL" sz="1600" b="1" dirty="0">
                <a:solidFill>
                  <a:srgbClr val="00649E"/>
                </a:solidFill>
                <a:latin typeface="Calibri" panose="020F0502020204030204" pitchFamily="34" charset="0"/>
                <a:cs typeface="Calibri" panose="020F0502020204030204" pitchFamily="34" charset="0"/>
              </a:rPr>
              <a:t>ותלמידות</a:t>
            </a:r>
            <a:r>
              <a:rPr lang="he-IL" sz="1600" b="1" dirty="0">
                <a:solidFill>
                  <a:srgbClr val="FF0000"/>
                </a:solidFill>
                <a:latin typeface="Calibri" panose="020F0502020204030204" pitchFamily="34" charset="0"/>
                <a:cs typeface="Calibri" panose="020F0502020204030204" pitchFamily="34" charset="0"/>
              </a:rPr>
              <a:t> </a:t>
            </a:r>
            <a:r>
              <a:rPr lang="he-IL" sz="1600" b="1" dirty="0">
                <a:solidFill>
                  <a:srgbClr val="00649E"/>
                </a:solidFill>
                <a:latin typeface="Calibri" panose="020F0502020204030204" pitchFamily="34" charset="0"/>
                <a:cs typeface="Calibri" panose="020F0502020204030204" pitchFamily="34" charset="0"/>
              </a:rPr>
              <a:t>חט"ב </a:t>
            </a:r>
            <a:r>
              <a:rPr lang="he-IL" sz="1600" b="1" dirty="0" err="1">
                <a:solidFill>
                  <a:srgbClr val="00649E"/>
                </a:solidFill>
                <a:latin typeface="Calibri" panose="020F0502020204030204" pitchFamily="34" charset="0"/>
                <a:cs typeface="Calibri" panose="020F0502020204030204" pitchFamily="34" charset="0"/>
              </a:rPr>
              <a:t>וחט"ע</a:t>
            </a:r>
            <a:r>
              <a:rPr lang="he-IL" sz="1600" b="1" dirty="0">
                <a:solidFill>
                  <a:srgbClr val="00649E"/>
                </a:solidFill>
                <a:latin typeface="Calibri" panose="020F0502020204030204" pitchFamily="34" charset="0"/>
                <a:cs typeface="Calibri" panose="020F0502020204030204" pitchFamily="34" charset="0"/>
              </a:rPr>
              <a:t>)</a:t>
            </a:r>
          </a:p>
        </p:txBody>
      </p:sp>
      <p:sp>
        <p:nvSpPr>
          <p:cNvPr id="3" name="תיבת טקסט 4">
            <a:extLst>
              <a:ext uri="{FF2B5EF4-FFF2-40B4-BE49-F238E27FC236}">
                <a16:creationId xmlns:a16="http://schemas.microsoft.com/office/drawing/2014/main" id="{A140034B-B7D1-124A-D3BA-A1F2FD56AE5B}"/>
              </a:ext>
            </a:extLst>
          </p:cNvPr>
          <p:cNvSpPr txBox="1"/>
          <p:nvPr/>
        </p:nvSpPr>
        <p:spPr>
          <a:xfrm>
            <a:off x="2172358" y="1052739"/>
            <a:ext cx="7848872" cy="6047809"/>
          </a:xfrm>
          <a:prstGeom prst="rect">
            <a:avLst/>
          </a:prstGeom>
          <a:noFill/>
        </p:spPr>
        <p:txBody>
          <a:bodyPr wrap="square">
            <a:spAutoFit/>
          </a:bodyPr>
          <a:lstStyle/>
          <a:p>
            <a:r>
              <a:rPr lang="he-IL" sz="2000" b="1" dirty="0">
                <a:latin typeface="Calibri" panose="020F0502020204030204" pitchFamily="34" charset="0"/>
                <a:cs typeface="Calibri" panose="020F0502020204030204" pitchFamily="34" charset="0"/>
              </a:rPr>
              <a:t>פתיחה (5–10 דקות)</a:t>
            </a:r>
          </a:p>
          <a:p>
            <a:endParaRPr lang="he-IL" sz="2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תציג את </a:t>
            </a:r>
            <a:r>
              <a:rPr lang="he-IL" sz="2000" b="1" dirty="0">
                <a:solidFill>
                  <a:srgbClr val="00649E"/>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השקף</a:t>
            </a:r>
            <a:r>
              <a:rPr lang="he-IL" sz="2000" b="1" dirty="0">
                <a:solidFill>
                  <a:srgbClr val="00649E"/>
                </a:solidFill>
                <a:latin typeface="Calibri" panose="020F0502020204030204" pitchFamily="34" charset="0"/>
                <a:cs typeface="Calibri" panose="020F0502020204030204" pitchFamily="34" charset="0"/>
              </a:rPr>
              <a:t> ובו הביטויים:</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תרגיל חילוק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תוכנית החלוקה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סלע המחלוקת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חולק עליך, אחי!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אהובתי, אחלוק איתך את כל מה שיש לי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חלקת אדמה</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מחלקת חינוך</a:t>
            </a:r>
          </a:p>
          <a:p>
            <a:endParaRPr lang="he-IL" sz="2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ותשאל:</a:t>
            </a:r>
          </a:p>
          <a:p>
            <a:r>
              <a:rPr lang="he-IL" sz="2000" b="1" dirty="0">
                <a:latin typeface="Calibri" panose="020F0502020204030204" pitchFamily="34" charset="0"/>
                <a:cs typeface="Calibri" panose="020F0502020204030204" pitchFamily="34" charset="0"/>
              </a:rPr>
              <a:t>מהו המכנה המשותף לכל המילים והביטויים המופיעים בשקף?</a:t>
            </a:r>
          </a:p>
          <a:p>
            <a:endParaRPr lang="he-IL"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he-IL" sz="2000" dirty="0">
                <a:latin typeface="Calibri" panose="020F0502020204030204" pitchFamily="34" charset="0"/>
                <a:cs typeface="Calibri" panose="020F0502020204030204" pitchFamily="34" charset="0"/>
              </a:rPr>
              <a:t>לאחר איסוף מספר תשובות, תסמן המורה את המילים הרלוונטיות ותחשוף או תדגיש על גבי הלוח את השורש המשותף לכל </a:t>
            </a:r>
            <a:r>
              <a:rPr lang="he-IL" sz="2000" b="1" dirty="0">
                <a:latin typeface="Calibri" panose="020F0502020204030204" pitchFamily="34" charset="0"/>
                <a:cs typeface="Calibri" panose="020F0502020204030204" pitchFamily="34" charset="0"/>
              </a:rPr>
              <a:t>הביטויים: </a:t>
            </a:r>
            <a:r>
              <a:rPr lang="he-IL" sz="2000" b="1" dirty="0" err="1">
                <a:latin typeface="Calibri" panose="020F0502020204030204" pitchFamily="34" charset="0"/>
                <a:cs typeface="Calibri" panose="020F0502020204030204" pitchFamily="34" charset="0"/>
              </a:rPr>
              <a:t>חל"ק</a:t>
            </a:r>
            <a:r>
              <a:rPr lang="he-IL" sz="2000" b="1" dirty="0">
                <a:latin typeface="Calibri" panose="020F0502020204030204" pitchFamily="34" charset="0"/>
                <a:cs typeface="Calibri" panose="020F0502020204030204" pitchFamily="34" charset="0"/>
              </a:rPr>
              <a:t>.</a:t>
            </a:r>
          </a:p>
          <a:p>
            <a:endParaRPr lang="he-IL" sz="1600" dirty="0">
              <a:latin typeface="Calibri" panose="020F0502020204030204" pitchFamily="34" charset="0"/>
              <a:cs typeface="Calibri" panose="020F0502020204030204" pitchFamily="34" charset="0"/>
            </a:endParaRPr>
          </a:p>
          <a:p>
            <a:pPr>
              <a:lnSpc>
                <a:spcPct val="150000"/>
              </a:lnSpc>
            </a:pPr>
            <a:endParaRPr lang="he-IL" sz="1600" dirty="0">
              <a:latin typeface="Calibri" panose="020F0502020204030204" pitchFamily="34" charset="0"/>
              <a:cs typeface="Calibri" panose="020F0502020204030204" pitchFamily="34" charset="0"/>
            </a:endParaRPr>
          </a:p>
          <a:p>
            <a:pPr>
              <a:lnSpc>
                <a:spcPct val="150000"/>
              </a:lnSpc>
            </a:pPr>
            <a:endParaRPr lang="he-IL"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17FA59E7-9D27-3E9A-BCBC-FB7B11240800}"/>
              </a:ext>
            </a:extLst>
          </p:cNvPr>
          <p:cNvGrpSpPr/>
          <p:nvPr/>
        </p:nvGrpSpPr>
        <p:grpSpPr>
          <a:xfrm>
            <a:off x="5808762" y="397312"/>
            <a:ext cx="6384826" cy="364695"/>
            <a:chOff x="5808762" y="397312"/>
            <a:chExt cx="6384826" cy="364695"/>
          </a:xfrm>
        </p:grpSpPr>
        <p:cxnSp>
          <p:nvCxnSpPr>
            <p:cNvPr id="5" name="Straight Connector 5">
              <a:extLst>
                <a:ext uri="{FF2B5EF4-FFF2-40B4-BE49-F238E27FC236}">
                  <a16:creationId xmlns:a16="http://schemas.microsoft.com/office/drawing/2014/main" id="{58967BA2-B9B5-63D3-8E39-0C933B4307C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4">
              <a:extLst>
                <a:ext uri="{FF2B5EF4-FFF2-40B4-BE49-F238E27FC236}">
                  <a16:creationId xmlns:a16="http://schemas.microsoft.com/office/drawing/2014/main" id="{55FF8C7F-BA22-5827-2FBF-9DE6C2A7EC8B}"/>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0" name="מלבן 1">
              <a:extLst>
                <a:ext uri="{FF2B5EF4-FFF2-40B4-BE49-F238E27FC236}">
                  <a16:creationId xmlns:a16="http://schemas.microsoft.com/office/drawing/2014/main" id="{381501CC-FB67-64F7-B687-E95984283FFB}"/>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1" name="Group 10">
            <a:extLst>
              <a:ext uri="{FF2B5EF4-FFF2-40B4-BE49-F238E27FC236}">
                <a16:creationId xmlns:a16="http://schemas.microsoft.com/office/drawing/2014/main" id="{D3F54634-3B81-EA43-86C4-FC4F0E91B66A}"/>
              </a:ext>
            </a:extLst>
          </p:cNvPr>
          <p:cNvGrpSpPr/>
          <p:nvPr/>
        </p:nvGrpSpPr>
        <p:grpSpPr>
          <a:xfrm>
            <a:off x="10201250" y="548680"/>
            <a:ext cx="1440160" cy="1440160"/>
            <a:chOff x="10201250" y="1196752"/>
            <a:chExt cx="1440160" cy="1440160"/>
          </a:xfrm>
        </p:grpSpPr>
        <p:sp>
          <p:nvSpPr>
            <p:cNvPr id="12" name="Oval 11">
              <a:extLst>
                <a:ext uri="{FF2B5EF4-FFF2-40B4-BE49-F238E27FC236}">
                  <a16:creationId xmlns:a16="http://schemas.microsoft.com/office/drawing/2014/main" id="{4745F66E-5990-35DB-61BA-EC0AB0D3966A}"/>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3" name="TextBox 12">
              <a:extLst>
                <a:ext uri="{FF2B5EF4-FFF2-40B4-BE49-F238E27FC236}">
                  <a16:creationId xmlns:a16="http://schemas.microsoft.com/office/drawing/2014/main" id="{458EE367-6371-9102-4DAB-43E427DE85D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5" name="TextBox 14">
            <a:extLst>
              <a:ext uri="{FF2B5EF4-FFF2-40B4-BE49-F238E27FC236}">
                <a16:creationId xmlns:a16="http://schemas.microsoft.com/office/drawing/2014/main" id="{CADACE7E-0DC1-1BB6-7AF9-CA36FA897172}"/>
              </a:ext>
            </a:extLst>
          </p:cNvPr>
          <p:cNvSpPr txBox="1"/>
          <p:nvPr/>
        </p:nvSpPr>
        <p:spPr>
          <a:xfrm>
            <a:off x="10273258"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2655407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D7E1B0E1-A141-2A09-0AB0-3CF75E8321BC}"/>
            </a:ext>
          </a:extLst>
        </p:cNvPr>
        <p:cNvGrpSpPr/>
        <p:nvPr/>
      </p:nvGrpSpPr>
      <p:grpSpPr>
        <a:xfrm>
          <a:off x="0" y="0"/>
          <a:ext cx="0" cy="0"/>
          <a:chOff x="0" y="0"/>
          <a:chExt cx="0" cy="0"/>
        </a:xfrm>
      </p:grpSpPr>
      <p:sp>
        <p:nvSpPr>
          <p:cNvPr id="6" name="תיבת טקסט 4">
            <a:extLst>
              <a:ext uri="{FF2B5EF4-FFF2-40B4-BE49-F238E27FC236}">
                <a16:creationId xmlns:a16="http://schemas.microsoft.com/office/drawing/2014/main" id="{0D428192-E6C2-56C3-CB8F-E57024556B0F}"/>
              </a:ext>
            </a:extLst>
          </p:cNvPr>
          <p:cNvSpPr txBox="1"/>
          <p:nvPr/>
        </p:nvSpPr>
        <p:spPr>
          <a:xfrm>
            <a:off x="2209008" y="405690"/>
            <a:ext cx="4246809" cy="423514"/>
          </a:xfrm>
          <a:prstGeom prst="rect">
            <a:avLst/>
          </a:prstGeom>
          <a:noFill/>
        </p:spPr>
        <p:txBody>
          <a:bodyPr wrap="square">
            <a:spAutoFit/>
          </a:bodyPr>
          <a:lstStyle/>
          <a:p>
            <a:pPr>
              <a:lnSpc>
                <a:spcPct val="150000"/>
              </a:lnSpc>
              <a:spcAft>
                <a:spcPts val="1000"/>
              </a:spcAft>
            </a:pPr>
            <a:r>
              <a:rPr lang="he-IL" sz="1600" b="1" dirty="0">
                <a:solidFill>
                  <a:srgbClr val="00649E"/>
                </a:solidFill>
                <a:latin typeface="Calibri" panose="020F0502020204030204" pitchFamily="34" charset="0"/>
                <a:cs typeface="Calibri" panose="020F0502020204030204" pitchFamily="34" charset="0"/>
              </a:rPr>
              <a:t>(מומלץ לתלמידי ותלמידות חט"ב </a:t>
            </a:r>
            <a:r>
              <a:rPr lang="he-IL" sz="1600" b="1" dirty="0" err="1">
                <a:solidFill>
                  <a:srgbClr val="00649E"/>
                </a:solidFill>
                <a:latin typeface="Calibri" panose="020F0502020204030204" pitchFamily="34" charset="0"/>
                <a:cs typeface="Calibri" panose="020F0502020204030204" pitchFamily="34" charset="0"/>
              </a:rPr>
              <a:t>וחט"ע</a:t>
            </a:r>
            <a:r>
              <a:rPr lang="he-IL" sz="1600" b="1" dirty="0">
                <a:solidFill>
                  <a:srgbClr val="00649E"/>
                </a:solidFill>
                <a:latin typeface="Calibri" panose="020F0502020204030204" pitchFamily="34" charset="0"/>
                <a:cs typeface="Calibri" panose="020F0502020204030204" pitchFamily="34" charset="0"/>
              </a:rPr>
              <a:t>)</a:t>
            </a:r>
          </a:p>
        </p:txBody>
      </p:sp>
      <p:sp>
        <p:nvSpPr>
          <p:cNvPr id="7" name="תיבת טקסט 4">
            <a:extLst>
              <a:ext uri="{FF2B5EF4-FFF2-40B4-BE49-F238E27FC236}">
                <a16:creationId xmlns:a16="http://schemas.microsoft.com/office/drawing/2014/main" id="{706AC626-E3ED-4BF1-CA0F-E923F7396F1A}"/>
              </a:ext>
            </a:extLst>
          </p:cNvPr>
          <p:cNvSpPr txBox="1"/>
          <p:nvPr/>
        </p:nvSpPr>
        <p:spPr>
          <a:xfrm>
            <a:off x="1241128" y="1052739"/>
            <a:ext cx="8801109" cy="6528069"/>
          </a:xfrm>
          <a:prstGeom prst="rect">
            <a:avLst/>
          </a:prstGeom>
          <a:noFill/>
        </p:spPr>
        <p:txBody>
          <a:bodyPr wrap="square">
            <a:spAutoFit/>
          </a:bodyPr>
          <a:lstStyle/>
          <a:p>
            <a:r>
              <a:rPr lang="he-IL" sz="2000" b="1" dirty="0">
                <a:latin typeface="Calibri" panose="020F0502020204030204" pitchFamily="34" charset="0"/>
                <a:cs typeface="Calibri" panose="020F0502020204030204" pitchFamily="34" charset="0"/>
              </a:rPr>
              <a:t>פתיחה</a:t>
            </a:r>
            <a:endParaRPr lang="he-IL" sz="2000" dirty="0">
              <a:latin typeface="Calibri" panose="020F0502020204030204" pitchFamily="34" charset="0"/>
              <a:cs typeface="Calibri" panose="020F0502020204030204" pitchFamily="34" charset="0"/>
            </a:endParaRPr>
          </a:p>
          <a:p>
            <a:pPr>
              <a:lnSpc>
                <a:spcPct val="150000"/>
              </a:lnSpc>
            </a:pPr>
            <a:r>
              <a:rPr lang="he-IL" sz="2000" dirty="0">
                <a:latin typeface="Calibri" panose="020F0502020204030204" pitchFamily="34" charset="0"/>
                <a:cs typeface="Calibri" panose="020F0502020204030204" pitchFamily="34" charset="0"/>
              </a:rPr>
              <a:t>אנו מציינים היום את יום הזיכרון הממלכתי לרצח ראש הממשלה ושר הביטחון יצחק רבין. לפני שלושים ואחת שנים נרצח יצחק רבין בידי מתנקש יהודי, שחלק על דרכו הפוליטית והתנגד למהלכים שהוביל.</a:t>
            </a:r>
          </a:p>
          <a:p>
            <a:pPr>
              <a:lnSpc>
                <a:spcPct val="150000"/>
              </a:lnSpc>
            </a:pPr>
            <a:r>
              <a:rPr lang="he-IL" sz="2000" dirty="0">
                <a:latin typeface="Calibri" panose="020F0502020204030204" pitchFamily="34" charset="0"/>
                <a:cs typeface="Calibri" panose="020F0502020204030204" pitchFamily="34" charset="0"/>
              </a:rPr>
              <a:t>הנושא שבו נעסוק היום הוא ״בעת מחלוקת״. גם כיום אנו חיים בחברה שיש בה מחלוקות עמוקות. מחלוקת היא חלק טבעי מחייה של חברה דמוקרטית, אך רצח יצחק רבין מזכיר לנו שאופן ניהולה עלול לחצות את גבולות השיח הדמוקרטי ולהידרדר </a:t>
            </a:r>
            <a:r>
              <a:rPr lang="he-IL" sz="2000" dirty="0" err="1">
                <a:latin typeface="Calibri" panose="020F0502020204030204" pitchFamily="34" charset="0"/>
                <a:cs typeface="Calibri" panose="020F0502020204030204" pitchFamily="34" charset="0"/>
              </a:rPr>
              <a:t>לדה־לגיטימציה</a:t>
            </a:r>
            <a:r>
              <a:rPr lang="he-IL" sz="2000" dirty="0">
                <a:latin typeface="Calibri" panose="020F0502020204030204" pitchFamily="34" charset="0"/>
                <a:cs typeface="Calibri" panose="020F0502020204030204" pitchFamily="34" charset="0"/>
              </a:rPr>
              <a:t>, להסתה ולאלימות.</a:t>
            </a:r>
          </a:p>
          <a:p>
            <a:pPr>
              <a:lnSpc>
                <a:spcPct val="150000"/>
              </a:lnSpc>
            </a:pPr>
            <a:endParaRPr lang="en-US" sz="2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ניתן </a:t>
            </a:r>
            <a:r>
              <a:rPr lang="he-IL" sz="2000" b="1" dirty="0" err="1">
                <a:solidFill>
                  <a:srgbClr val="00649E"/>
                </a:solidFill>
                <a:latin typeface="Calibri" panose="020F0502020204030204" pitchFamily="34" charset="0"/>
                <a:cs typeface="Calibri" panose="020F0502020204030204" pitchFamily="34" charset="0"/>
              </a:rPr>
              <a:t>לאמר</a:t>
            </a:r>
            <a:r>
              <a:rPr lang="he-IL" sz="2000" b="1" dirty="0">
                <a:solidFill>
                  <a:srgbClr val="00649E"/>
                </a:solidFill>
                <a:latin typeface="Calibri" panose="020F0502020204030204" pitchFamily="34" charset="0"/>
                <a:cs typeface="Calibri" panose="020F0502020204030204" pitchFamily="34" charset="0"/>
              </a:rPr>
              <a:t>:</a:t>
            </a:r>
          </a:p>
          <a:p>
            <a:pPr>
              <a:lnSpc>
                <a:spcPct val="150000"/>
              </a:lnSpc>
            </a:pPr>
            <a:r>
              <a:rPr lang="he-IL" sz="2000" b="1" dirty="0">
                <a:latin typeface="Calibri" panose="020F0502020204030204" pitchFamily="34" charset="0"/>
                <a:cs typeface="Calibri" panose="020F0502020204030204" pitchFamily="34" charset="0"/>
              </a:rPr>
              <a:t>כדי להבין כיצד ראוי לנהל מחלוקת, נתחיל דווקא מהמילה עצמה. המילים והביטויים שהוצגו בשקף נגזרו כולם מן השורש </a:t>
            </a:r>
            <a:r>
              <a:rPr lang="he-IL" sz="2000" b="1" dirty="0" err="1">
                <a:latin typeface="Calibri" panose="020F0502020204030204" pitchFamily="34" charset="0"/>
                <a:cs typeface="Calibri" panose="020F0502020204030204" pitchFamily="34" charset="0"/>
              </a:rPr>
              <a:t>חל"ק</a:t>
            </a:r>
            <a:r>
              <a:rPr lang="he-IL" sz="2000" b="1" dirty="0">
                <a:latin typeface="Calibri" panose="020F0502020204030204" pitchFamily="34" charset="0"/>
                <a:cs typeface="Calibri" panose="020F0502020204030204" pitchFamily="34" charset="0"/>
              </a:rPr>
              <a:t> – וכך גם המילה מחלוקת.</a:t>
            </a:r>
          </a:p>
          <a:p>
            <a:pPr>
              <a:lnSpc>
                <a:spcPct val="150000"/>
              </a:lnSpc>
            </a:pPr>
            <a:endParaRPr lang="he-IL" sz="2000" dirty="0">
              <a:latin typeface="Calibri" panose="020F0502020204030204" pitchFamily="34" charset="0"/>
              <a:cs typeface="Calibri" panose="020F0502020204030204" pitchFamily="34" charset="0"/>
            </a:endParaRPr>
          </a:p>
          <a:p>
            <a:pPr>
              <a:lnSpc>
                <a:spcPct val="150000"/>
              </a:lnSpc>
            </a:pPr>
            <a:endParaRPr lang="he-IL" sz="1600" dirty="0">
              <a:latin typeface="Calibri" panose="020F0502020204030204" pitchFamily="34" charset="0"/>
              <a:cs typeface="Calibri" panose="020F0502020204030204" pitchFamily="34" charset="0"/>
            </a:endParaRPr>
          </a:p>
          <a:p>
            <a:pPr>
              <a:lnSpc>
                <a:spcPct val="150000"/>
              </a:lnSpc>
            </a:pPr>
            <a:endParaRPr lang="he-IL" dirty="0">
              <a:latin typeface="Calibri" panose="020F0502020204030204" pitchFamily="34" charset="0"/>
              <a:cs typeface="Calibri" panose="020F0502020204030204" pitchFamily="34" charset="0"/>
            </a:endParaRPr>
          </a:p>
        </p:txBody>
      </p:sp>
      <p:grpSp>
        <p:nvGrpSpPr>
          <p:cNvPr id="18" name="Group 17">
            <a:extLst>
              <a:ext uri="{FF2B5EF4-FFF2-40B4-BE49-F238E27FC236}">
                <a16:creationId xmlns:a16="http://schemas.microsoft.com/office/drawing/2014/main" id="{5B648E5B-34F4-28BE-CE20-5854E6AADA3C}"/>
              </a:ext>
            </a:extLst>
          </p:cNvPr>
          <p:cNvGrpSpPr/>
          <p:nvPr/>
        </p:nvGrpSpPr>
        <p:grpSpPr>
          <a:xfrm>
            <a:off x="5808762" y="397312"/>
            <a:ext cx="6384826" cy="364695"/>
            <a:chOff x="5808762" y="397312"/>
            <a:chExt cx="6384826" cy="364695"/>
          </a:xfrm>
        </p:grpSpPr>
        <p:cxnSp>
          <p:nvCxnSpPr>
            <p:cNvPr id="19" name="Straight Connector 5">
              <a:extLst>
                <a:ext uri="{FF2B5EF4-FFF2-40B4-BE49-F238E27FC236}">
                  <a16:creationId xmlns:a16="http://schemas.microsoft.com/office/drawing/2014/main" id="{CEE5391E-3A6B-9899-18B0-A7E40BE475F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20" name="Straight Connector 4">
              <a:extLst>
                <a:ext uri="{FF2B5EF4-FFF2-40B4-BE49-F238E27FC236}">
                  <a16:creationId xmlns:a16="http://schemas.microsoft.com/office/drawing/2014/main" id="{2349EB46-44F9-DF33-FB10-CC7EA96DBEB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21" name="מלבן 1">
              <a:extLst>
                <a:ext uri="{FF2B5EF4-FFF2-40B4-BE49-F238E27FC236}">
                  <a16:creationId xmlns:a16="http://schemas.microsoft.com/office/drawing/2014/main" id="{4B8B3B2F-5A47-E29B-A2F4-20AC8179D7B1}"/>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22" name="Group 21">
            <a:extLst>
              <a:ext uri="{FF2B5EF4-FFF2-40B4-BE49-F238E27FC236}">
                <a16:creationId xmlns:a16="http://schemas.microsoft.com/office/drawing/2014/main" id="{B190E093-36EE-794B-B0CB-50C3AA734865}"/>
              </a:ext>
            </a:extLst>
          </p:cNvPr>
          <p:cNvGrpSpPr/>
          <p:nvPr/>
        </p:nvGrpSpPr>
        <p:grpSpPr>
          <a:xfrm>
            <a:off x="10201250" y="548680"/>
            <a:ext cx="1440160" cy="1440160"/>
            <a:chOff x="10201250" y="548680"/>
            <a:chExt cx="1440160" cy="1440160"/>
          </a:xfrm>
        </p:grpSpPr>
        <p:grpSp>
          <p:nvGrpSpPr>
            <p:cNvPr id="8" name="Group 7">
              <a:extLst>
                <a:ext uri="{FF2B5EF4-FFF2-40B4-BE49-F238E27FC236}">
                  <a16:creationId xmlns:a16="http://schemas.microsoft.com/office/drawing/2014/main" id="{B5A0EA69-66A9-496E-0664-A2B05F43A36F}"/>
                </a:ext>
              </a:extLst>
            </p:cNvPr>
            <p:cNvGrpSpPr/>
            <p:nvPr/>
          </p:nvGrpSpPr>
          <p:grpSpPr>
            <a:xfrm>
              <a:off x="10201250" y="548680"/>
              <a:ext cx="1440160" cy="1440160"/>
              <a:chOff x="10201250" y="1196752"/>
              <a:chExt cx="1440160" cy="1440160"/>
            </a:xfrm>
          </p:grpSpPr>
          <p:sp>
            <p:nvSpPr>
              <p:cNvPr id="14" name="Oval 13">
                <a:extLst>
                  <a:ext uri="{FF2B5EF4-FFF2-40B4-BE49-F238E27FC236}">
                    <a16:creationId xmlns:a16="http://schemas.microsoft.com/office/drawing/2014/main" id="{C57A9587-9B31-5F09-08EB-89F901FBB662}"/>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6" name="TextBox 15">
                <a:extLst>
                  <a:ext uri="{FF2B5EF4-FFF2-40B4-BE49-F238E27FC236}">
                    <a16:creationId xmlns:a16="http://schemas.microsoft.com/office/drawing/2014/main" id="{64238540-70EA-97B1-F560-1B80266AABBD}"/>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7" name="TextBox 16">
              <a:extLst>
                <a:ext uri="{FF2B5EF4-FFF2-40B4-BE49-F238E27FC236}">
                  <a16:creationId xmlns:a16="http://schemas.microsoft.com/office/drawing/2014/main" id="{C4BD8E3C-868D-DFFA-EBCF-C6B04F6A820B}"/>
                </a:ext>
              </a:extLst>
            </p:cNvPr>
            <p:cNvSpPr txBox="1"/>
            <p:nvPr/>
          </p:nvSpPr>
          <p:spPr>
            <a:xfrm>
              <a:off x="10273258"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-2-</a:t>
              </a:r>
            </a:p>
          </p:txBody>
        </p:sp>
      </p:grpSp>
    </p:spTree>
    <p:extLst>
      <p:ext uri="{BB962C8B-B14F-4D97-AF65-F5344CB8AC3E}">
        <p14:creationId xmlns:p14="http://schemas.microsoft.com/office/powerpoint/2010/main" val="3500153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8E6E4">
            <a:alpha val="60000"/>
          </a:srgbClr>
        </a:solidFill>
        <a:effectLst/>
      </p:bgPr>
    </p:bg>
    <p:spTree>
      <p:nvGrpSpPr>
        <p:cNvPr id="1" name="">
          <a:extLst>
            <a:ext uri="{FF2B5EF4-FFF2-40B4-BE49-F238E27FC236}">
              <a16:creationId xmlns:a16="http://schemas.microsoft.com/office/drawing/2014/main" id="{DE5B65BD-234E-BCD3-73F0-0EE396EF5A9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02150E9-EBA0-4843-C3DB-7987B32A7244}"/>
              </a:ext>
            </a:extLst>
          </p:cNvPr>
          <p:cNvGrpSpPr/>
          <p:nvPr/>
        </p:nvGrpSpPr>
        <p:grpSpPr>
          <a:xfrm>
            <a:off x="2280370" y="1412776"/>
            <a:ext cx="7682649" cy="4730390"/>
            <a:chOff x="2512286" y="1015352"/>
            <a:chExt cx="8267392" cy="5090430"/>
          </a:xfrm>
        </p:grpSpPr>
        <p:sp>
          <p:nvSpPr>
            <p:cNvPr id="3" name="מלבן 3">
              <a:extLst>
                <a:ext uri="{FF2B5EF4-FFF2-40B4-BE49-F238E27FC236}">
                  <a16:creationId xmlns:a16="http://schemas.microsoft.com/office/drawing/2014/main" id="{D590E21C-8185-B51B-8775-E65E3E119EAB}"/>
                </a:ext>
              </a:extLst>
            </p:cNvPr>
            <p:cNvSpPr/>
            <p:nvPr/>
          </p:nvSpPr>
          <p:spPr>
            <a:xfrm>
              <a:off x="7781517" y="1015352"/>
              <a:ext cx="2998161"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תרגיל חילוק</a:t>
              </a:r>
            </a:p>
          </p:txBody>
        </p:sp>
        <p:sp>
          <p:nvSpPr>
            <p:cNvPr id="4" name="מלבן 3">
              <a:extLst>
                <a:ext uri="{FF2B5EF4-FFF2-40B4-BE49-F238E27FC236}">
                  <a16:creationId xmlns:a16="http://schemas.microsoft.com/office/drawing/2014/main" id="{EE8A4EE6-F811-8494-A25C-CA5B9DAFC904}"/>
                </a:ext>
              </a:extLst>
            </p:cNvPr>
            <p:cNvSpPr/>
            <p:nvPr/>
          </p:nvSpPr>
          <p:spPr>
            <a:xfrm>
              <a:off x="6464209" y="2414186"/>
              <a:ext cx="3415501"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תוכנית החלוקה</a:t>
              </a:r>
            </a:p>
          </p:txBody>
        </p:sp>
        <p:sp>
          <p:nvSpPr>
            <p:cNvPr id="5" name="מלבן 3">
              <a:extLst>
                <a:ext uri="{FF2B5EF4-FFF2-40B4-BE49-F238E27FC236}">
                  <a16:creationId xmlns:a16="http://schemas.microsoft.com/office/drawing/2014/main" id="{BB8C9708-207E-BC20-B816-053756BA1DC6}"/>
                </a:ext>
              </a:extLst>
            </p:cNvPr>
            <p:cNvSpPr/>
            <p:nvPr/>
          </p:nvSpPr>
          <p:spPr>
            <a:xfrm>
              <a:off x="4114744" y="1015352"/>
              <a:ext cx="3251358"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סלע המחלוקת</a:t>
              </a:r>
            </a:p>
          </p:txBody>
        </p:sp>
        <p:sp>
          <p:nvSpPr>
            <p:cNvPr id="8" name="מלבן 3">
              <a:extLst>
                <a:ext uri="{FF2B5EF4-FFF2-40B4-BE49-F238E27FC236}">
                  <a16:creationId xmlns:a16="http://schemas.microsoft.com/office/drawing/2014/main" id="{81864B77-4654-6B45-F611-9CC4CF9C5D15}"/>
                </a:ext>
              </a:extLst>
            </p:cNvPr>
            <p:cNvSpPr/>
            <p:nvPr/>
          </p:nvSpPr>
          <p:spPr>
            <a:xfrm>
              <a:off x="2822241" y="2404699"/>
              <a:ext cx="3200849"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חולק עליך אחי</a:t>
              </a:r>
              <a:r>
                <a:rPr lang="en-US" sz="2800" b="1" dirty="0">
                  <a:solidFill>
                    <a:schemeClr val="bg1"/>
                  </a:solidFill>
                  <a:latin typeface="Calibri" panose="020F0502020204030204" pitchFamily="34" charset="0"/>
                  <a:cs typeface="Calibri" panose="020F0502020204030204" pitchFamily="34" charset="0"/>
                </a:rPr>
                <a:t>!</a:t>
              </a:r>
              <a:endParaRPr lang="he-IL" sz="2800" b="1" dirty="0">
                <a:solidFill>
                  <a:schemeClr val="bg1"/>
                </a:solidFill>
                <a:latin typeface="Calibri" panose="020F0502020204030204" pitchFamily="34" charset="0"/>
                <a:cs typeface="Calibri" panose="020F0502020204030204" pitchFamily="34" charset="0"/>
              </a:endParaRPr>
            </a:p>
          </p:txBody>
        </p:sp>
        <p:sp>
          <p:nvSpPr>
            <p:cNvPr id="9" name="מלבן 3">
              <a:extLst>
                <a:ext uri="{FF2B5EF4-FFF2-40B4-BE49-F238E27FC236}">
                  <a16:creationId xmlns:a16="http://schemas.microsoft.com/office/drawing/2014/main" id="{6D880A51-A667-7D92-4811-C6636B9DEE90}"/>
                </a:ext>
              </a:extLst>
            </p:cNvPr>
            <p:cNvSpPr/>
            <p:nvPr/>
          </p:nvSpPr>
          <p:spPr>
            <a:xfrm>
              <a:off x="7636465" y="5169677"/>
              <a:ext cx="2830042"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חלקת אדמה</a:t>
              </a:r>
            </a:p>
          </p:txBody>
        </p:sp>
        <p:sp>
          <p:nvSpPr>
            <p:cNvPr id="10" name="מלבן 3">
              <a:extLst>
                <a:ext uri="{FF2B5EF4-FFF2-40B4-BE49-F238E27FC236}">
                  <a16:creationId xmlns:a16="http://schemas.microsoft.com/office/drawing/2014/main" id="{44E797F1-DD0B-7CC8-D08E-804ECE44E725}"/>
                </a:ext>
              </a:extLst>
            </p:cNvPr>
            <p:cNvSpPr/>
            <p:nvPr/>
          </p:nvSpPr>
          <p:spPr>
            <a:xfrm>
              <a:off x="3984571" y="5161163"/>
              <a:ext cx="3097560"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מחלקת חינוך</a:t>
              </a:r>
            </a:p>
          </p:txBody>
        </p:sp>
        <p:sp>
          <p:nvSpPr>
            <p:cNvPr id="11" name="מלבן 3">
              <a:extLst>
                <a:ext uri="{FF2B5EF4-FFF2-40B4-BE49-F238E27FC236}">
                  <a16:creationId xmlns:a16="http://schemas.microsoft.com/office/drawing/2014/main" id="{6BE908A6-5AF6-2C68-4A4C-5BAEC758CBF8}"/>
                </a:ext>
              </a:extLst>
            </p:cNvPr>
            <p:cNvSpPr/>
            <p:nvPr/>
          </p:nvSpPr>
          <p:spPr>
            <a:xfrm>
              <a:off x="2512286" y="3794046"/>
              <a:ext cx="7075198"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algn="ctr">
                <a:lnSpc>
                  <a:spcPct val="150000"/>
                </a:lnSpc>
              </a:pPr>
              <a:r>
                <a:rPr lang="he-IL" sz="2800" b="1" dirty="0">
                  <a:solidFill>
                    <a:schemeClr val="bg1"/>
                  </a:solidFill>
                  <a:latin typeface="Calibri" panose="020F0502020204030204" pitchFamily="34" charset="0"/>
                  <a:cs typeface="Calibri" panose="020F0502020204030204" pitchFamily="34" charset="0"/>
                </a:rPr>
                <a:t>אהובתי, אחלוק איתך את כל מה שיש לי</a:t>
              </a:r>
            </a:p>
          </p:txBody>
        </p:sp>
      </p:grpSp>
      <p:sp>
        <p:nvSpPr>
          <p:cNvPr id="12" name="TextBox 11">
            <a:extLst>
              <a:ext uri="{FF2B5EF4-FFF2-40B4-BE49-F238E27FC236}">
                <a16:creationId xmlns:a16="http://schemas.microsoft.com/office/drawing/2014/main" id="{13C5F8AC-20DA-8413-07C5-DDDAC30BC215}"/>
              </a:ext>
            </a:extLst>
          </p:cNvPr>
          <p:cNvSpPr txBox="1"/>
          <p:nvPr/>
        </p:nvSpPr>
        <p:spPr>
          <a:xfrm>
            <a:off x="3959726" y="476672"/>
            <a:ext cx="6097508" cy="400110"/>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מהו המכנה המשותף לכל המילים והביטויים המופיעים בשקף?</a:t>
            </a:r>
          </a:p>
        </p:txBody>
      </p:sp>
      <p:grpSp>
        <p:nvGrpSpPr>
          <p:cNvPr id="13" name="Group 12">
            <a:extLst>
              <a:ext uri="{FF2B5EF4-FFF2-40B4-BE49-F238E27FC236}">
                <a16:creationId xmlns:a16="http://schemas.microsoft.com/office/drawing/2014/main" id="{406C09FA-818A-D9DF-E064-23243B2D42A9}"/>
              </a:ext>
            </a:extLst>
          </p:cNvPr>
          <p:cNvGrpSpPr/>
          <p:nvPr/>
        </p:nvGrpSpPr>
        <p:grpSpPr>
          <a:xfrm>
            <a:off x="10056416" y="689999"/>
            <a:ext cx="2137172" cy="72008"/>
            <a:chOff x="10056416" y="689999"/>
            <a:chExt cx="2137172" cy="72008"/>
          </a:xfrm>
        </p:grpSpPr>
        <p:cxnSp>
          <p:nvCxnSpPr>
            <p:cNvPr id="15" name="Straight Connector 5">
              <a:extLst>
                <a:ext uri="{FF2B5EF4-FFF2-40B4-BE49-F238E27FC236}">
                  <a16:creationId xmlns:a16="http://schemas.microsoft.com/office/drawing/2014/main" id="{DD641BEC-C348-51A3-C86A-199D490538D8}"/>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6" name="Straight Connector 4">
              <a:extLst>
                <a:ext uri="{FF2B5EF4-FFF2-40B4-BE49-F238E27FC236}">
                  <a16:creationId xmlns:a16="http://schemas.microsoft.com/office/drawing/2014/main" id="{5C3589F5-0FBB-3847-7C79-5D961D7DD091}"/>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42619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9729CD56-6A4B-24D2-4C48-5BC9426D0C72}"/>
            </a:ext>
          </a:extLst>
        </p:cNvPr>
        <p:cNvGrpSpPr/>
        <p:nvPr/>
      </p:nvGrpSpPr>
      <p:grpSpPr>
        <a:xfrm>
          <a:off x="0" y="0"/>
          <a:ext cx="0" cy="0"/>
          <a:chOff x="0" y="0"/>
          <a:chExt cx="0" cy="0"/>
        </a:xfrm>
      </p:grpSpPr>
      <p:sp>
        <p:nvSpPr>
          <p:cNvPr id="2" name="תיבת טקסט 4">
            <a:extLst>
              <a:ext uri="{FF2B5EF4-FFF2-40B4-BE49-F238E27FC236}">
                <a16:creationId xmlns:a16="http://schemas.microsoft.com/office/drawing/2014/main" id="{B125C0DE-A00F-6001-F50F-54441C921D7B}"/>
              </a:ext>
            </a:extLst>
          </p:cNvPr>
          <p:cNvSpPr txBox="1"/>
          <p:nvPr/>
        </p:nvSpPr>
        <p:spPr>
          <a:xfrm>
            <a:off x="2172358" y="1052739"/>
            <a:ext cx="7848872" cy="6251070"/>
          </a:xfrm>
          <a:prstGeom prst="rect">
            <a:avLst/>
          </a:prstGeom>
          <a:noFill/>
        </p:spPr>
        <p:txBody>
          <a:bodyPr wrap="square">
            <a:spAutoFit/>
          </a:bodyPr>
          <a:lstStyle/>
          <a:p>
            <a:r>
              <a:rPr lang="he-IL" sz="2000" b="1" dirty="0">
                <a:latin typeface="Calibri" panose="020F0502020204030204" pitchFamily="34" charset="0"/>
                <a:cs typeface="Calibri" panose="020F0502020204030204" pitchFamily="34" charset="0"/>
              </a:rPr>
              <a:t>גוף המערך (10–15 דקות)</a:t>
            </a:r>
          </a:p>
          <a:p>
            <a:endParaRPr lang="he-IL" sz="2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תשאל:</a:t>
            </a:r>
          </a:p>
          <a:p>
            <a:r>
              <a:rPr lang="he-IL" sz="2000" b="1" dirty="0">
                <a:latin typeface="Calibri" panose="020F0502020204030204" pitchFamily="34" charset="0"/>
                <a:cs typeface="Calibri" panose="020F0502020204030204" pitchFamily="34" charset="0"/>
              </a:rPr>
              <a:t>חישבו על היממה האחרונה. כמה מחלוקות ניהלתם במהלכה? עם מי ובאיזה נושא? </a:t>
            </a:r>
          </a:p>
          <a:p>
            <a:r>
              <a:rPr lang="he-IL" sz="2000" b="1" dirty="0">
                <a:latin typeface="Calibri" panose="020F0502020204030204" pitchFamily="34" charset="0"/>
                <a:cs typeface="Calibri" panose="020F0502020204030204" pitchFamily="34" charset="0"/>
              </a:rPr>
              <a:t>המורה תאסוף את תשובות התלמידים והתלמידות ותכתוב אותן על הלוח באמצעות </a:t>
            </a:r>
            <a:r>
              <a:rPr lang="he-IL" sz="2000" b="1" dirty="0">
                <a:latin typeface="Calibri" panose="020F0502020204030204" pitchFamily="34" charset="0"/>
                <a:cs typeface="Calibri" panose="020F0502020204030204" pitchFamily="34" charset="0"/>
                <a:hlinkClick r:id="rId3" action="ppaction://hlinksldjump"/>
              </a:rPr>
              <a:t>טבלה</a:t>
            </a:r>
            <a:r>
              <a:rPr lang="he-IL" sz="2000" b="1" dirty="0">
                <a:latin typeface="Calibri" panose="020F0502020204030204" pitchFamily="34" charset="0"/>
                <a:cs typeface="Calibri" panose="020F0502020204030204" pitchFamily="34" charset="0"/>
              </a:rPr>
              <a:t>:</a:t>
            </a:r>
          </a:p>
          <a:p>
            <a:endParaRPr lang="he-IL" sz="2000" b="1"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תשאל:</a:t>
            </a:r>
          </a:p>
          <a:p>
            <a:r>
              <a:rPr lang="he-IL" sz="2000" b="1" dirty="0">
                <a:latin typeface="Calibri" panose="020F0502020204030204" pitchFamily="34" charset="0"/>
                <a:cs typeface="Calibri" panose="020F0502020204030204" pitchFamily="34" charset="0"/>
              </a:rPr>
              <a:t>מה ניתן ללמוד על מקומה של המחלוקת בחייכם?</a:t>
            </a:r>
          </a:p>
          <a:p>
            <a:endParaRPr lang="he-IL" sz="1600" dirty="0">
              <a:latin typeface="Calibri" panose="020F0502020204030204" pitchFamily="34" charset="0"/>
              <a:cs typeface="Calibri" panose="020F0502020204030204" pitchFamily="34" charset="0"/>
            </a:endParaRPr>
          </a:p>
          <a:p>
            <a:pPr>
              <a:lnSpc>
                <a:spcPct val="150000"/>
              </a:lnSpc>
            </a:pPr>
            <a:endParaRPr lang="he-IL"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3A3756B1-F560-DE13-41AD-D33B050D4439}"/>
              </a:ext>
            </a:extLst>
          </p:cNvPr>
          <p:cNvGrpSpPr/>
          <p:nvPr/>
        </p:nvGrpSpPr>
        <p:grpSpPr>
          <a:xfrm>
            <a:off x="5808762" y="397312"/>
            <a:ext cx="6384826" cy="364695"/>
            <a:chOff x="5808762" y="397312"/>
            <a:chExt cx="6384826" cy="364695"/>
          </a:xfrm>
        </p:grpSpPr>
        <p:cxnSp>
          <p:nvCxnSpPr>
            <p:cNvPr id="8" name="Straight Connector 5">
              <a:extLst>
                <a:ext uri="{FF2B5EF4-FFF2-40B4-BE49-F238E27FC236}">
                  <a16:creationId xmlns:a16="http://schemas.microsoft.com/office/drawing/2014/main" id="{4F29A886-328C-557F-5F77-3CD0B648985F}"/>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4">
              <a:extLst>
                <a:ext uri="{FF2B5EF4-FFF2-40B4-BE49-F238E27FC236}">
                  <a16:creationId xmlns:a16="http://schemas.microsoft.com/office/drawing/2014/main" id="{35ED2FB4-7F32-D4EC-BDEA-3B9DE5CA1F7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0" name="מלבן 1">
              <a:extLst>
                <a:ext uri="{FF2B5EF4-FFF2-40B4-BE49-F238E27FC236}">
                  <a16:creationId xmlns:a16="http://schemas.microsoft.com/office/drawing/2014/main" id="{DEFE6109-9E27-2D5F-9B98-B582D3D1A0EC}"/>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1" name="Group 10">
            <a:extLst>
              <a:ext uri="{FF2B5EF4-FFF2-40B4-BE49-F238E27FC236}">
                <a16:creationId xmlns:a16="http://schemas.microsoft.com/office/drawing/2014/main" id="{F21419B2-294A-4DD9-7A40-E62F60780D8F}"/>
              </a:ext>
            </a:extLst>
          </p:cNvPr>
          <p:cNvGrpSpPr/>
          <p:nvPr/>
        </p:nvGrpSpPr>
        <p:grpSpPr>
          <a:xfrm>
            <a:off x="10201250" y="548680"/>
            <a:ext cx="1440160" cy="1440160"/>
            <a:chOff x="10201250" y="1196752"/>
            <a:chExt cx="1440160" cy="1440160"/>
          </a:xfrm>
        </p:grpSpPr>
        <p:sp>
          <p:nvSpPr>
            <p:cNvPr id="12" name="Oval 11">
              <a:extLst>
                <a:ext uri="{FF2B5EF4-FFF2-40B4-BE49-F238E27FC236}">
                  <a16:creationId xmlns:a16="http://schemas.microsoft.com/office/drawing/2014/main" id="{1305AC3A-E739-6146-E7D8-EEE39A0B65DF}"/>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3" name="TextBox 12">
              <a:extLst>
                <a:ext uri="{FF2B5EF4-FFF2-40B4-BE49-F238E27FC236}">
                  <a16:creationId xmlns:a16="http://schemas.microsoft.com/office/drawing/2014/main" id="{F81F5F27-027E-8C03-4774-189A1AFD25B3}"/>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5" name="TextBox 14">
            <a:extLst>
              <a:ext uri="{FF2B5EF4-FFF2-40B4-BE49-F238E27FC236}">
                <a16:creationId xmlns:a16="http://schemas.microsoft.com/office/drawing/2014/main" id="{801A242D-4283-E6FC-E155-77002CE2CCE5}"/>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3</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graphicFrame>
        <p:nvGraphicFramePr>
          <p:cNvPr id="16" name="טבלה 4">
            <a:extLst>
              <a:ext uri="{FF2B5EF4-FFF2-40B4-BE49-F238E27FC236}">
                <a16:creationId xmlns:a16="http://schemas.microsoft.com/office/drawing/2014/main" id="{B2530CFA-D8DD-2CD2-938B-CFD3D4E991E4}"/>
              </a:ext>
            </a:extLst>
          </p:cNvPr>
          <p:cNvGraphicFramePr>
            <a:graphicFrameLocks noGrp="1"/>
          </p:cNvGraphicFramePr>
          <p:nvPr>
            <p:extLst>
              <p:ext uri="{D42A27DB-BD31-4B8C-83A1-F6EECF244321}">
                <p14:modId xmlns:p14="http://schemas.microsoft.com/office/powerpoint/2010/main" val="96897564"/>
              </p:ext>
            </p:extLst>
          </p:nvPr>
        </p:nvGraphicFramePr>
        <p:xfrm>
          <a:off x="2928442" y="3068960"/>
          <a:ext cx="6921624" cy="2562005"/>
        </p:xfrm>
        <a:graphic>
          <a:graphicData uri="http://schemas.openxmlformats.org/drawingml/2006/table">
            <a:tbl>
              <a:tblPr rtl="1" firstRow="1" bandRow="1">
                <a:tableStyleId>{5C22544A-7EE6-4342-B048-85BDC9FD1C3A}</a:tableStyleId>
              </a:tblPr>
              <a:tblGrid>
                <a:gridCol w="3005582">
                  <a:extLst>
                    <a:ext uri="{9D8B030D-6E8A-4147-A177-3AD203B41FA5}">
                      <a16:colId xmlns:a16="http://schemas.microsoft.com/office/drawing/2014/main" val="1408405582"/>
                    </a:ext>
                  </a:extLst>
                </a:gridCol>
                <a:gridCol w="1925622">
                  <a:extLst>
                    <a:ext uri="{9D8B030D-6E8A-4147-A177-3AD203B41FA5}">
                      <a16:colId xmlns:a16="http://schemas.microsoft.com/office/drawing/2014/main" val="2629799731"/>
                    </a:ext>
                  </a:extLst>
                </a:gridCol>
                <a:gridCol w="1990420">
                  <a:extLst>
                    <a:ext uri="{9D8B030D-6E8A-4147-A177-3AD203B41FA5}">
                      <a16:colId xmlns:a16="http://schemas.microsoft.com/office/drawing/2014/main" val="3316062404"/>
                    </a:ext>
                  </a:extLst>
                </a:gridCol>
              </a:tblGrid>
              <a:tr h="733205">
                <a:tc>
                  <a:txBody>
                    <a:bodyPr/>
                    <a:lstStyle/>
                    <a:p>
                      <a:pPr rtl="1"/>
                      <a:r>
                        <a:rPr lang="he-IL" b="1" i="0" dirty="0">
                          <a:latin typeface="Calibri" panose="020F0502020204030204" pitchFamily="34" charset="0"/>
                          <a:cs typeface="Calibri" panose="020F0502020204030204" pitchFamily="34" charset="0"/>
                        </a:rPr>
                        <a:t>כמה מחלוקות ניהלתי </a:t>
                      </a:r>
                      <a:br>
                        <a:rPr lang="en-US" b="1" i="0" dirty="0">
                          <a:latin typeface="Calibri" panose="020F0502020204030204" pitchFamily="34" charset="0"/>
                          <a:cs typeface="Calibri" panose="020F0502020204030204" pitchFamily="34" charset="0"/>
                        </a:rPr>
                      </a:br>
                      <a:r>
                        <a:rPr lang="he-IL" b="1" i="0" dirty="0">
                          <a:latin typeface="Calibri" panose="020F0502020204030204" pitchFamily="34" charset="0"/>
                          <a:cs typeface="Calibri" panose="020F0502020204030204" pitchFamily="34" charset="0"/>
                        </a:rPr>
                        <a:t>ביממה האחרונה?</a:t>
                      </a:r>
                    </a:p>
                  </a:txBody>
                  <a:tcPr anchor="ctr"/>
                </a:tc>
                <a:tc>
                  <a:txBody>
                    <a:bodyPr/>
                    <a:lstStyle/>
                    <a:p>
                      <a:pPr rtl="1"/>
                      <a:r>
                        <a:rPr lang="he-IL" b="1" i="0" dirty="0">
                          <a:latin typeface="Calibri" panose="020F0502020204030204" pitchFamily="34" charset="0"/>
                          <a:cs typeface="Calibri" panose="020F0502020204030204" pitchFamily="34" charset="0"/>
                        </a:rPr>
                        <a:t> עם מי?</a:t>
                      </a:r>
                    </a:p>
                  </a:txBody>
                  <a:tcPr anchor="ctr"/>
                </a:tc>
                <a:tc>
                  <a:txBody>
                    <a:bodyPr/>
                    <a:lstStyle/>
                    <a:p>
                      <a:pPr rtl="1"/>
                      <a:r>
                        <a:rPr lang="he-IL" b="1" i="0" dirty="0">
                          <a:latin typeface="Calibri" panose="020F0502020204030204" pitchFamily="34" charset="0"/>
                          <a:cs typeface="Calibri" panose="020F0502020204030204" pitchFamily="34" charset="0"/>
                        </a:rPr>
                        <a:t> באיזה נושא?</a:t>
                      </a:r>
                    </a:p>
                  </a:txBody>
                  <a:tcPr anchor="ctr"/>
                </a:tc>
                <a:extLst>
                  <a:ext uri="{0D108BD9-81ED-4DB2-BD59-A6C34878D82A}">
                    <a16:rowId xmlns:a16="http://schemas.microsoft.com/office/drawing/2014/main" val="1903268538"/>
                  </a:ext>
                </a:extLst>
              </a:tr>
              <a:tr h="328612">
                <a:tc>
                  <a:txBody>
                    <a:bodyPr/>
                    <a:lstStyle/>
                    <a:p>
                      <a:pPr rtl="1"/>
                      <a:endParaRPr lang="he-IL" dirty="0"/>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1142700932"/>
                  </a:ext>
                </a:extLst>
              </a:tr>
              <a:tr h="328612">
                <a:tc>
                  <a:txBody>
                    <a:bodyPr/>
                    <a:lstStyle/>
                    <a:p>
                      <a:pPr rtl="1"/>
                      <a:endParaRPr lang="he-IL"/>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1624049154"/>
                  </a:ext>
                </a:extLst>
              </a:tr>
              <a:tr h="328612">
                <a:tc>
                  <a:txBody>
                    <a:bodyPr/>
                    <a:lstStyle/>
                    <a:p>
                      <a:pPr rtl="1"/>
                      <a:endParaRPr lang="he-IL"/>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3313412952"/>
                  </a:ext>
                </a:extLst>
              </a:tr>
              <a:tr h="328612">
                <a:tc>
                  <a:txBody>
                    <a:bodyPr/>
                    <a:lstStyle/>
                    <a:p>
                      <a:pPr rtl="1"/>
                      <a:endParaRPr lang="he-IL"/>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3951853454"/>
                  </a:ext>
                </a:extLst>
              </a:tr>
              <a:tr h="328612">
                <a:tc>
                  <a:txBody>
                    <a:bodyPr/>
                    <a:lstStyle/>
                    <a:p>
                      <a:pPr rtl="1"/>
                      <a:endParaRPr lang="he-IL" dirty="0"/>
                    </a:p>
                  </a:txBody>
                  <a:tcPr/>
                </a:tc>
                <a:tc>
                  <a:txBody>
                    <a:bodyPr/>
                    <a:lstStyle/>
                    <a:p>
                      <a:pPr rtl="1"/>
                      <a:endParaRPr lang="he-IL" dirty="0"/>
                    </a:p>
                  </a:txBody>
                  <a:tcPr/>
                </a:tc>
                <a:tc>
                  <a:txBody>
                    <a:bodyPr/>
                    <a:lstStyle/>
                    <a:p>
                      <a:pPr algn="r" rtl="1"/>
                      <a:endParaRPr lang="he-IL" dirty="0"/>
                    </a:p>
                  </a:txBody>
                  <a:tcPr/>
                </a:tc>
                <a:extLst>
                  <a:ext uri="{0D108BD9-81ED-4DB2-BD59-A6C34878D82A}">
                    <a16:rowId xmlns:a16="http://schemas.microsoft.com/office/drawing/2014/main" val="3058530217"/>
                  </a:ext>
                </a:extLst>
              </a:tr>
            </a:tbl>
          </a:graphicData>
        </a:graphic>
      </p:graphicFrame>
    </p:spTree>
    <p:extLst>
      <p:ext uri="{BB962C8B-B14F-4D97-AF65-F5344CB8AC3E}">
        <p14:creationId xmlns:p14="http://schemas.microsoft.com/office/powerpoint/2010/main" val="1249343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45A2-3A73-2C1D-377D-CB53DF4E6D24}"/>
            </a:ext>
          </a:extLst>
        </p:cNvPr>
        <p:cNvGrpSpPr/>
        <p:nvPr/>
      </p:nvGrpSpPr>
      <p:grpSpPr>
        <a:xfrm>
          <a:off x="0" y="0"/>
          <a:ext cx="0" cy="0"/>
          <a:chOff x="0" y="0"/>
          <a:chExt cx="0" cy="0"/>
        </a:xfrm>
      </p:grpSpPr>
      <p:sp>
        <p:nvSpPr>
          <p:cNvPr id="2" name="תיבת טקסט 4">
            <a:extLst>
              <a:ext uri="{FF2B5EF4-FFF2-40B4-BE49-F238E27FC236}">
                <a16:creationId xmlns:a16="http://schemas.microsoft.com/office/drawing/2014/main" id="{EF8ABAFD-F7AD-4D19-129C-A1D3ED4CC1D7}"/>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grpSp>
        <p:nvGrpSpPr>
          <p:cNvPr id="4" name="Group 3">
            <a:extLst>
              <a:ext uri="{FF2B5EF4-FFF2-40B4-BE49-F238E27FC236}">
                <a16:creationId xmlns:a16="http://schemas.microsoft.com/office/drawing/2014/main" id="{7795F62E-D488-FA47-96F5-921CC3E403A9}"/>
              </a:ext>
            </a:extLst>
          </p:cNvPr>
          <p:cNvGrpSpPr/>
          <p:nvPr/>
        </p:nvGrpSpPr>
        <p:grpSpPr>
          <a:xfrm>
            <a:off x="5808762" y="397312"/>
            <a:ext cx="6384826" cy="364695"/>
            <a:chOff x="5808762" y="397312"/>
            <a:chExt cx="6384826" cy="364695"/>
          </a:xfrm>
        </p:grpSpPr>
        <p:cxnSp>
          <p:nvCxnSpPr>
            <p:cNvPr id="8" name="Straight Connector 5">
              <a:extLst>
                <a:ext uri="{FF2B5EF4-FFF2-40B4-BE49-F238E27FC236}">
                  <a16:creationId xmlns:a16="http://schemas.microsoft.com/office/drawing/2014/main" id="{1283F687-7D66-EB44-79AA-99CB7CBF9900}"/>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4">
              <a:extLst>
                <a:ext uri="{FF2B5EF4-FFF2-40B4-BE49-F238E27FC236}">
                  <a16:creationId xmlns:a16="http://schemas.microsoft.com/office/drawing/2014/main" id="{4FE15472-42B0-8F74-FB24-F10471B5545C}"/>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0" name="מלבן 1">
              <a:extLst>
                <a:ext uri="{FF2B5EF4-FFF2-40B4-BE49-F238E27FC236}">
                  <a16:creationId xmlns:a16="http://schemas.microsoft.com/office/drawing/2014/main" id="{7AF3680E-ED02-41F8-7490-FB7C50FDB480}"/>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aphicFrame>
        <p:nvGraphicFramePr>
          <p:cNvPr id="11" name="טבלה 4">
            <a:extLst>
              <a:ext uri="{FF2B5EF4-FFF2-40B4-BE49-F238E27FC236}">
                <a16:creationId xmlns:a16="http://schemas.microsoft.com/office/drawing/2014/main" id="{BE771E68-9519-84B8-3AAD-2CFE9BEFBA51}"/>
              </a:ext>
            </a:extLst>
          </p:cNvPr>
          <p:cNvGraphicFramePr>
            <a:graphicFrameLocks noGrp="1"/>
          </p:cNvGraphicFramePr>
          <p:nvPr>
            <p:extLst>
              <p:ext uri="{D42A27DB-BD31-4B8C-83A1-F6EECF244321}">
                <p14:modId xmlns:p14="http://schemas.microsoft.com/office/powerpoint/2010/main" val="2375193600"/>
              </p:ext>
            </p:extLst>
          </p:nvPr>
        </p:nvGraphicFramePr>
        <p:xfrm>
          <a:off x="2136354" y="1556792"/>
          <a:ext cx="7804138" cy="4055285"/>
        </p:xfrm>
        <a:graphic>
          <a:graphicData uri="http://schemas.openxmlformats.org/drawingml/2006/table">
            <a:tbl>
              <a:tblPr rtl="1" firstRow="1" bandRow="1">
                <a:tableStyleId>{5C22544A-7EE6-4342-B048-85BDC9FD1C3A}</a:tableStyleId>
              </a:tblPr>
              <a:tblGrid>
                <a:gridCol w="3400514">
                  <a:extLst>
                    <a:ext uri="{9D8B030D-6E8A-4147-A177-3AD203B41FA5}">
                      <a16:colId xmlns:a16="http://schemas.microsoft.com/office/drawing/2014/main" val="1408405582"/>
                    </a:ext>
                  </a:extLst>
                </a:gridCol>
                <a:gridCol w="2165379">
                  <a:extLst>
                    <a:ext uri="{9D8B030D-6E8A-4147-A177-3AD203B41FA5}">
                      <a16:colId xmlns:a16="http://schemas.microsoft.com/office/drawing/2014/main" val="2629799731"/>
                    </a:ext>
                  </a:extLst>
                </a:gridCol>
                <a:gridCol w="2238245">
                  <a:extLst>
                    <a:ext uri="{9D8B030D-6E8A-4147-A177-3AD203B41FA5}">
                      <a16:colId xmlns:a16="http://schemas.microsoft.com/office/drawing/2014/main" val="3316062404"/>
                    </a:ext>
                  </a:extLst>
                </a:gridCol>
              </a:tblGrid>
              <a:tr h="733205">
                <a:tc>
                  <a:txBody>
                    <a:bodyPr/>
                    <a:lstStyle/>
                    <a:p>
                      <a:pPr rtl="1"/>
                      <a:r>
                        <a:rPr lang="he-IL" b="1" i="0" dirty="0">
                          <a:latin typeface="Calibri" panose="020F0502020204030204" pitchFamily="34" charset="0"/>
                          <a:cs typeface="Calibri" panose="020F0502020204030204" pitchFamily="34" charset="0"/>
                        </a:rPr>
                        <a:t> כמה מחלוקות ניהלתי </a:t>
                      </a:r>
                      <a:br>
                        <a:rPr lang="en-US" b="1" i="0" dirty="0">
                          <a:latin typeface="Calibri" panose="020F0502020204030204" pitchFamily="34" charset="0"/>
                          <a:cs typeface="Calibri" panose="020F0502020204030204" pitchFamily="34" charset="0"/>
                        </a:rPr>
                      </a:br>
                      <a:r>
                        <a:rPr lang="he-IL" b="1" i="0" dirty="0">
                          <a:latin typeface="Calibri" panose="020F0502020204030204" pitchFamily="34" charset="0"/>
                          <a:cs typeface="Calibri" panose="020F0502020204030204" pitchFamily="34" charset="0"/>
                        </a:rPr>
                        <a:t> ביממה האחרונה? </a:t>
                      </a:r>
                    </a:p>
                  </a:txBody>
                  <a:tcPr anchor="ctr"/>
                </a:tc>
                <a:tc>
                  <a:txBody>
                    <a:bodyPr/>
                    <a:lstStyle/>
                    <a:p>
                      <a:pPr rtl="1"/>
                      <a:r>
                        <a:rPr lang="he-IL" b="1" i="0" dirty="0">
                          <a:latin typeface="Calibri" panose="020F0502020204030204" pitchFamily="34" charset="0"/>
                          <a:cs typeface="Calibri" panose="020F0502020204030204" pitchFamily="34" charset="0"/>
                        </a:rPr>
                        <a:t> עם מי?</a:t>
                      </a:r>
                    </a:p>
                  </a:txBody>
                  <a:tcPr anchor="ctr"/>
                </a:tc>
                <a:tc>
                  <a:txBody>
                    <a:bodyPr/>
                    <a:lstStyle/>
                    <a:p>
                      <a:pPr rtl="1"/>
                      <a:r>
                        <a:rPr lang="he-IL" b="1" i="0" dirty="0">
                          <a:latin typeface="Calibri" panose="020F0502020204030204" pitchFamily="34" charset="0"/>
                          <a:cs typeface="Calibri" panose="020F0502020204030204" pitchFamily="34" charset="0"/>
                        </a:rPr>
                        <a:t> באיזה נושא?</a:t>
                      </a:r>
                    </a:p>
                  </a:txBody>
                  <a:tcPr anchor="ctr"/>
                </a:tc>
                <a:extLst>
                  <a:ext uri="{0D108BD9-81ED-4DB2-BD59-A6C34878D82A}">
                    <a16:rowId xmlns:a16="http://schemas.microsoft.com/office/drawing/2014/main" val="1903268538"/>
                  </a:ext>
                </a:extLst>
              </a:tr>
              <a:tr h="396000">
                <a:tc>
                  <a:txBody>
                    <a:bodyPr/>
                    <a:lstStyle/>
                    <a:p>
                      <a:pPr marL="0" algn="l" defTabSz="914400" rtl="0" eaLnBrk="1" latinLnBrk="0" hangingPunct="1"/>
                      <a:endParaRPr lang="he-IL" dirty="0"/>
                    </a:p>
                  </a:txBody>
                  <a:tcPr/>
                </a:tc>
                <a:tc>
                  <a:txBody>
                    <a:bodyPr/>
                    <a:lstStyle/>
                    <a:p>
                      <a:pPr rtl="1"/>
                      <a:endParaRPr lang="he-IL" dirty="0"/>
                    </a:p>
                  </a:txBody>
                  <a:tcPr/>
                </a:tc>
                <a:tc>
                  <a:txBody>
                    <a:bodyPr/>
                    <a:lstStyle/>
                    <a:p>
                      <a:pPr marL="0" algn="r" defTabSz="914400" rtl="1" eaLnBrk="1" latinLnBrk="0" hangingPunct="1"/>
                      <a:endParaRPr lang="he-IL" dirty="0"/>
                    </a:p>
                  </a:txBody>
                  <a:tcPr/>
                </a:tc>
                <a:extLst>
                  <a:ext uri="{0D108BD9-81ED-4DB2-BD59-A6C34878D82A}">
                    <a16:rowId xmlns:a16="http://schemas.microsoft.com/office/drawing/2014/main" val="1142700932"/>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1624049154"/>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3313412952"/>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4158806586"/>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4086927377"/>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2682092820"/>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2802642593"/>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3951853454"/>
                  </a:ext>
                </a:extLst>
              </a:tr>
              <a:tr h="328612">
                <a:tc>
                  <a:txBody>
                    <a:bodyPr/>
                    <a:lstStyle/>
                    <a:p>
                      <a:pPr rtl="1"/>
                      <a:endParaRPr lang="he-IL"/>
                    </a:p>
                  </a:txBody>
                  <a:tcPr/>
                </a:tc>
                <a:tc>
                  <a:txBody>
                    <a:bodyPr/>
                    <a:lstStyle/>
                    <a:p>
                      <a:pPr rtl="1"/>
                      <a:endParaRPr lang="he-IL" dirty="0"/>
                    </a:p>
                  </a:txBody>
                  <a:tcPr/>
                </a:tc>
                <a:tc>
                  <a:txBody>
                    <a:bodyPr/>
                    <a:lstStyle/>
                    <a:p>
                      <a:pPr algn="r" rtl="1"/>
                      <a:endParaRPr lang="he-IL" dirty="0"/>
                    </a:p>
                  </a:txBody>
                  <a:tcPr/>
                </a:tc>
                <a:extLst>
                  <a:ext uri="{0D108BD9-81ED-4DB2-BD59-A6C34878D82A}">
                    <a16:rowId xmlns:a16="http://schemas.microsoft.com/office/drawing/2014/main" val="3058530217"/>
                  </a:ext>
                </a:extLst>
              </a:tr>
            </a:tbl>
          </a:graphicData>
        </a:graphic>
      </p:graphicFrame>
    </p:spTree>
    <p:extLst>
      <p:ext uri="{BB962C8B-B14F-4D97-AF65-F5344CB8AC3E}">
        <p14:creationId xmlns:p14="http://schemas.microsoft.com/office/powerpoint/2010/main" val="1345107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9729CD56-6A4B-24D2-4C48-5BC9426D0C72}"/>
            </a:ext>
          </a:extLst>
        </p:cNvPr>
        <p:cNvGrpSpPr/>
        <p:nvPr/>
      </p:nvGrpSpPr>
      <p:grpSpPr>
        <a:xfrm>
          <a:off x="0" y="0"/>
          <a:ext cx="0" cy="0"/>
          <a:chOff x="0" y="0"/>
          <a:chExt cx="0" cy="0"/>
        </a:xfrm>
      </p:grpSpPr>
      <p:sp>
        <p:nvSpPr>
          <p:cNvPr id="3" name="תיבת טקסט 4">
            <a:extLst>
              <a:ext uri="{FF2B5EF4-FFF2-40B4-BE49-F238E27FC236}">
                <a16:creationId xmlns:a16="http://schemas.microsoft.com/office/drawing/2014/main" id="{DEF349D5-5EC8-F885-8086-185C7698C1A3}"/>
              </a:ext>
            </a:extLst>
          </p:cNvPr>
          <p:cNvSpPr txBox="1"/>
          <p:nvPr/>
        </p:nvSpPr>
        <p:spPr>
          <a:xfrm>
            <a:off x="2172358" y="1052739"/>
            <a:ext cx="7848872" cy="5635517"/>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תשאל:</a:t>
            </a:r>
          </a:p>
          <a:p>
            <a:r>
              <a:rPr lang="he-IL" sz="2000" b="1" dirty="0">
                <a:latin typeface="Calibri" panose="020F0502020204030204" pitchFamily="34" charset="0"/>
                <a:cs typeface="Calibri" panose="020F0502020204030204" pitchFamily="34" charset="0"/>
              </a:rPr>
              <a:t>מה הקשר, לדעתכם, בין השורש </a:t>
            </a:r>
            <a:r>
              <a:rPr lang="he-IL" sz="2000" b="1" dirty="0" err="1">
                <a:latin typeface="Calibri" panose="020F0502020204030204" pitchFamily="34" charset="0"/>
                <a:cs typeface="Calibri" panose="020F0502020204030204" pitchFamily="34" charset="0"/>
              </a:rPr>
              <a:t>חל"ק</a:t>
            </a:r>
            <a:r>
              <a:rPr lang="he-IL" sz="2000" b="1" dirty="0">
                <a:latin typeface="Calibri" panose="020F0502020204030204" pitchFamily="34" charset="0"/>
                <a:cs typeface="Calibri" panose="020F0502020204030204" pitchFamily="34" charset="0"/>
              </a:rPr>
              <a:t> לבין המילה ״מחלוקת״? </a:t>
            </a:r>
            <a:endParaRPr lang="en-US" sz="20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מה בעצם ״מתחלק״ כאשר נוצרת מחלוקת?</a:t>
            </a: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למורה:</a:t>
            </a:r>
          </a:p>
          <a:p>
            <a:pPr>
              <a:lnSpc>
                <a:spcPct val="150000"/>
              </a:lnSpc>
            </a:pPr>
            <a:r>
              <a:rPr lang="he-IL" sz="2000" b="1" dirty="0">
                <a:latin typeface="Calibri" panose="020F0502020204030204" pitchFamily="34" charset="0"/>
                <a:cs typeface="Calibri" panose="020F0502020204030204" pitchFamily="34" charset="0"/>
              </a:rPr>
              <a:t>התלמידים עשויים להציע שלל תשובות, וביניהן:</a:t>
            </a:r>
          </a:p>
          <a:p>
            <a:pPr lvl="0">
              <a:lnSpc>
                <a:spcPct val="150000"/>
              </a:lnSpc>
            </a:pPr>
            <a:r>
              <a:rPr lang="he-IL" sz="2000" dirty="0">
                <a:latin typeface="Calibri" panose="020F0502020204030204" pitchFamily="34" charset="0"/>
                <a:cs typeface="Calibri" panose="020F0502020204030204" pitchFamily="34" charset="0"/>
              </a:rPr>
              <a:t>הדעות מתחלקות; הקבוצה נחלקת למחנות; אנשים תופסים חלקים שונים של אותה המציאות; דבר שהיה משותף כבר אינו מוסכם על כולם; לפעמים גם היחסים בין האנשים נפגעים או ״נחתכים״.</a:t>
            </a:r>
          </a:p>
          <a:p>
            <a:pPr lvl="0">
              <a:lnSpc>
                <a:spcPct val="150000"/>
              </a:lnSpc>
            </a:pPr>
            <a:endParaRPr lang="he-IL" sz="2000" b="1" dirty="0">
              <a:latin typeface="Calibri" panose="020F0502020204030204" pitchFamily="34" charset="0"/>
              <a:cs typeface="Calibri" panose="020F0502020204030204" pitchFamily="34" charset="0"/>
            </a:endParaRPr>
          </a:p>
          <a:p>
            <a:pPr lvl="0">
              <a:lnSpc>
                <a:spcPct val="150000"/>
              </a:lnSpc>
            </a:pPr>
            <a:r>
              <a:rPr lang="he-IL" sz="2000" b="1" dirty="0">
                <a:solidFill>
                  <a:srgbClr val="00649E"/>
                </a:solidFill>
                <a:latin typeface="Calibri" panose="020F0502020204030204" pitchFamily="34" charset="0"/>
                <a:cs typeface="Calibri" panose="020F0502020204030204" pitchFamily="34" charset="0"/>
              </a:rPr>
              <a:t>תשובות התלמידים יסייעו במעבר לפעילות הבאה:</a:t>
            </a:r>
          </a:p>
          <a:p>
            <a:endParaRPr lang="he-IL" sz="1600" dirty="0">
              <a:latin typeface="Calibri" panose="020F0502020204030204" pitchFamily="34" charset="0"/>
              <a:cs typeface="Calibri" panose="020F0502020204030204" pitchFamily="34" charset="0"/>
            </a:endParaRPr>
          </a:p>
          <a:p>
            <a:pPr>
              <a:lnSpc>
                <a:spcPct val="150000"/>
              </a:lnSpc>
            </a:pPr>
            <a:endParaRPr lang="he-IL" dirty="0">
              <a:latin typeface="Calibri" panose="020F0502020204030204" pitchFamily="34" charset="0"/>
              <a:cs typeface="Calibri" panose="020F0502020204030204" pitchFamily="34" charset="0"/>
            </a:endParaRPr>
          </a:p>
        </p:txBody>
      </p:sp>
      <p:grpSp>
        <p:nvGrpSpPr>
          <p:cNvPr id="5" name="Group 4">
            <a:extLst>
              <a:ext uri="{FF2B5EF4-FFF2-40B4-BE49-F238E27FC236}">
                <a16:creationId xmlns:a16="http://schemas.microsoft.com/office/drawing/2014/main" id="{F4928E89-8AE2-34B2-38DB-B2FFB86D9772}"/>
              </a:ext>
            </a:extLst>
          </p:cNvPr>
          <p:cNvGrpSpPr/>
          <p:nvPr/>
        </p:nvGrpSpPr>
        <p:grpSpPr>
          <a:xfrm>
            <a:off x="5808762" y="397312"/>
            <a:ext cx="6384826" cy="364695"/>
            <a:chOff x="5808762" y="397312"/>
            <a:chExt cx="6384826" cy="364695"/>
          </a:xfrm>
        </p:grpSpPr>
        <p:cxnSp>
          <p:nvCxnSpPr>
            <p:cNvPr id="6" name="Straight Connector 5">
              <a:extLst>
                <a:ext uri="{FF2B5EF4-FFF2-40B4-BE49-F238E27FC236}">
                  <a16:creationId xmlns:a16="http://schemas.microsoft.com/office/drawing/2014/main" id="{8AED03CA-529B-09D6-430A-D9BCC928A48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7" name="Straight Connector 4">
              <a:extLst>
                <a:ext uri="{FF2B5EF4-FFF2-40B4-BE49-F238E27FC236}">
                  <a16:creationId xmlns:a16="http://schemas.microsoft.com/office/drawing/2014/main" id="{F84139FD-CF06-D10B-1E0A-F549B7FB27C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4" name="מלבן 1">
              <a:extLst>
                <a:ext uri="{FF2B5EF4-FFF2-40B4-BE49-F238E27FC236}">
                  <a16:creationId xmlns:a16="http://schemas.microsoft.com/office/drawing/2014/main" id="{76193950-C51A-7621-0530-3ADA0BFE5C92}"/>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7" name="Group 16">
            <a:extLst>
              <a:ext uri="{FF2B5EF4-FFF2-40B4-BE49-F238E27FC236}">
                <a16:creationId xmlns:a16="http://schemas.microsoft.com/office/drawing/2014/main" id="{3DF4F17D-109F-968D-5BB6-26BE19ECCA7F}"/>
              </a:ext>
            </a:extLst>
          </p:cNvPr>
          <p:cNvGrpSpPr/>
          <p:nvPr/>
        </p:nvGrpSpPr>
        <p:grpSpPr>
          <a:xfrm>
            <a:off x="10201250" y="548680"/>
            <a:ext cx="1440160" cy="1440160"/>
            <a:chOff x="10201250" y="1196752"/>
            <a:chExt cx="1440160" cy="1440160"/>
          </a:xfrm>
        </p:grpSpPr>
        <p:sp>
          <p:nvSpPr>
            <p:cNvPr id="18" name="Oval 17">
              <a:extLst>
                <a:ext uri="{FF2B5EF4-FFF2-40B4-BE49-F238E27FC236}">
                  <a16:creationId xmlns:a16="http://schemas.microsoft.com/office/drawing/2014/main" id="{A95CA2D4-F5C8-580A-37D0-83E110EED85F}"/>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9" name="TextBox 18">
              <a:extLst>
                <a:ext uri="{FF2B5EF4-FFF2-40B4-BE49-F238E27FC236}">
                  <a16:creationId xmlns:a16="http://schemas.microsoft.com/office/drawing/2014/main" id="{3D164D9D-7E8F-FF51-BE92-9E7857FBCA09}"/>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20" name="TextBox 19">
            <a:extLst>
              <a:ext uri="{FF2B5EF4-FFF2-40B4-BE49-F238E27FC236}">
                <a16:creationId xmlns:a16="http://schemas.microsoft.com/office/drawing/2014/main" id="{AC5F7323-C3EB-BF7A-B78C-2CC2F137F3F3}"/>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-4-</a:t>
            </a:r>
          </a:p>
        </p:txBody>
      </p:sp>
    </p:spTree>
    <p:extLst>
      <p:ext uri="{BB962C8B-B14F-4D97-AF65-F5344CB8AC3E}">
        <p14:creationId xmlns:p14="http://schemas.microsoft.com/office/powerpoint/2010/main" val="1407188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94070AFB-210E-DC8C-0214-AEA781953513}"/>
            </a:ext>
          </a:extLst>
        </p:cNvPr>
        <p:cNvGrpSpPr/>
        <p:nvPr/>
      </p:nvGrpSpPr>
      <p:grpSpPr>
        <a:xfrm>
          <a:off x="0" y="0"/>
          <a:ext cx="0" cy="0"/>
          <a:chOff x="0" y="0"/>
          <a:chExt cx="0" cy="0"/>
        </a:xfrm>
      </p:grpSpPr>
      <p:sp>
        <p:nvSpPr>
          <p:cNvPr id="2" name="תיבת טקסט 4">
            <a:extLst>
              <a:ext uri="{FF2B5EF4-FFF2-40B4-BE49-F238E27FC236}">
                <a16:creationId xmlns:a16="http://schemas.microsoft.com/office/drawing/2014/main" id="{720ED4B4-BDC8-A59D-A42B-C336F529B750}"/>
              </a:ext>
            </a:extLst>
          </p:cNvPr>
          <p:cNvSpPr txBox="1"/>
          <p:nvPr/>
        </p:nvSpPr>
        <p:spPr>
          <a:xfrm>
            <a:off x="838547" y="1052739"/>
            <a:ext cx="9217024" cy="6466514"/>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תבקש מהכיתה להתחלק לקבוצות של ארבעה–חמישה תלמידים ותלמידות. </a:t>
            </a:r>
            <a:endParaRPr lang="he-IL" sz="20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כל קבוצה תקבל מהמורה כרטיסיות שעליהן הביטויים הבאים: </a:t>
            </a: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pPr>
              <a:lnSpc>
                <a:spcPct val="150000"/>
              </a:lnSpc>
            </a:pPr>
            <a:r>
              <a:rPr lang="he-IL" sz="2000" b="1" dirty="0">
                <a:latin typeface="Calibri" panose="020F0502020204030204" pitchFamily="34" charset="0"/>
                <a:cs typeface="Calibri" panose="020F0502020204030204" pitchFamily="34" charset="0"/>
              </a:rPr>
              <a:t>המורה תבקש מהקבוצות לנסות ולמיין את הביטויים לשלוש קבוצות על בסיס מיון כלשהו </a:t>
            </a:r>
            <a:r>
              <a:rPr lang="he-IL" sz="2000" dirty="0">
                <a:latin typeface="Calibri" panose="020F0502020204030204" pitchFamily="34" charset="0"/>
                <a:cs typeface="Calibri" panose="020F0502020204030204" pitchFamily="34" charset="0"/>
              </a:rPr>
              <a:t>(מבלי להציע עזרה במציאת בסיס המיון).</a:t>
            </a:r>
          </a:p>
          <a:p>
            <a:pPr marL="342900" indent="-342900">
              <a:lnSpc>
                <a:spcPct val="1500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בתום 5–7 דקות, תבקש המורה מכל קבוצה לבחור נציג שיציג את תוצרי הקבוצה.</a:t>
            </a:r>
          </a:p>
          <a:p>
            <a:pPr marL="342900" indent="-342900">
              <a:lnSpc>
                <a:spcPct val="1500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בתום ההצגה במליאה, ניתן להציג את </a:t>
            </a:r>
            <a:r>
              <a:rPr lang="he-IL" sz="2000" b="1" dirty="0">
                <a:solidFill>
                  <a:srgbClr val="00649E"/>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הטבלה הבאה</a:t>
            </a:r>
            <a:r>
              <a:rPr lang="he-IL" sz="2000" b="1" dirty="0">
                <a:solidFill>
                  <a:srgbClr val="00649E"/>
                </a:solidFill>
                <a:latin typeface="Calibri" panose="020F0502020204030204" pitchFamily="34" charset="0"/>
                <a:cs typeface="Calibri" panose="020F0502020204030204" pitchFamily="34" charset="0"/>
              </a:rPr>
              <a:t> </a:t>
            </a:r>
            <a:r>
              <a:rPr lang="he-IL" sz="2000" b="1" dirty="0">
                <a:latin typeface="Calibri" panose="020F0502020204030204" pitchFamily="34" charset="0"/>
                <a:cs typeface="Calibri" panose="020F0502020204030204" pitchFamily="34" charset="0"/>
              </a:rPr>
              <a:t>ולומר: </a:t>
            </a:r>
            <a:br>
              <a:rPr lang="en-US" sz="2000" b="1" dirty="0">
                <a:latin typeface="Calibri" panose="020F0502020204030204" pitchFamily="34" charset="0"/>
                <a:cs typeface="Calibri" panose="020F0502020204030204" pitchFamily="34" charset="0"/>
              </a:rPr>
            </a:br>
            <a:r>
              <a:rPr lang="he-IL" sz="2000" b="1" dirty="0">
                <a:solidFill>
                  <a:srgbClr val="00649E"/>
                </a:solidFill>
                <a:latin typeface="Calibri" panose="020F0502020204030204" pitchFamily="34" charset="0"/>
                <a:cs typeface="Calibri" panose="020F0502020204030204" pitchFamily="34" charset="0"/>
              </a:rPr>
              <a:t>הינה מיון שחשבתי עליו, מה דעתכם? </a:t>
            </a:r>
          </a:p>
          <a:p>
            <a:pPr marL="342900" indent="-342900">
              <a:buFont typeface="Wingdings" panose="05000000000000000000" pitchFamily="2" charset="2"/>
              <a:buChar char="§"/>
            </a:pPr>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dirty="0"/>
          </a:p>
          <a:p>
            <a:pPr>
              <a:lnSpc>
                <a:spcPct val="150000"/>
              </a:lnSpc>
            </a:pPr>
            <a:endParaRPr lang="he-IL"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5401F93E-3CE7-4F71-CACE-50DB7EFA1E46}"/>
              </a:ext>
            </a:extLst>
          </p:cNvPr>
          <p:cNvGrpSpPr/>
          <p:nvPr/>
        </p:nvGrpSpPr>
        <p:grpSpPr>
          <a:xfrm>
            <a:off x="5808762" y="397312"/>
            <a:ext cx="6384826" cy="364695"/>
            <a:chOff x="5808762" y="397312"/>
            <a:chExt cx="6384826" cy="364695"/>
          </a:xfrm>
        </p:grpSpPr>
        <p:cxnSp>
          <p:nvCxnSpPr>
            <p:cNvPr id="5" name="Straight Connector 5">
              <a:extLst>
                <a:ext uri="{FF2B5EF4-FFF2-40B4-BE49-F238E27FC236}">
                  <a16:creationId xmlns:a16="http://schemas.microsoft.com/office/drawing/2014/main" id="{E9C86446-54A4-3036-ED7F-66DDA5BEF9CE}"/>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8" name="Straight Connector 4">
              <a:extLst>
                <a:ext uri="{FF2B5EF4-FFF2-40B4-BE49-F238E27FC236}">
                  <a16:creationId xmlns:a16="http://schemas.microsoft.com/office/drawing/2014/main" id="{5B283C7E-22F0-88A3-9ACF-FF11E95A70CD}"/>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9" name="מלבן 1">
              <a:extLst>
                <a:ext uri="{FF2B5EF4-FFF2-40B4-BE49-F238E27FC236}">
                  <a16:creationId xmlns:a16="http://schemas.microsoft.com/office/drawing/2014/main" id="{15EC70A5-1A41-15D8-345B-F786953F4EB7}"/>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0" name="Group 9">
            <a:extLst>
              <a:ext uri="{FF2B5EF4-FFF2-40B4-BE49-F238E27FC236}">
                <a16:creationId xmlns:a16="http://schemas.microsoft.com/office/drawing/2014/main" id="{6330543A-DB56-B4BB-E468-19249699EDD5}"/>
              </a:ext>
            </a:extLst>
          </p:cNvPr>
          <p:cNvGrpSpPr/>
          <p:nvPr/>
        </p:nvGrpSpPr>
        <p:grpSpPr>
          <a:xfrm>
            <a:off x="10201250" y="548680"/>
            <a:ext cx="1440160" cy="1440160"/>
            <a:chOff x="10201250" y="1196752"/>
            <a:chExt cx="1440160" cy="1440160"/>
          </a:xfrm>
        </p:grpSpPr>
        <p:sp>
          <p:nvSpPr>
            <p:cNvPr id="11" name="Oval 10">
              <a:extLst>
                <a:ext uri="{FF2B5EF4-FFF2-40B4-BE49-F238E27FC236}">
                  <a16:creationId xmlns:a16="http://schemas.microsoft.com/office/drawing/2014/main" id="{4B4557BA-5BC3-2A44-EBD6-7CF5DB7111DB}"/>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2" name="TextBox 11">
              <a:extLst>
                <a:ext uri="{FF2B5EF4-FFF2-40B4-BE49-F238E27FC236}">
                  <a16:creationId xmlns:a16="http://schemas.microsoft.com/office/drawing/2014/main" id="{D79C9EC0-DE69-3523-9795-59E346F3D372}"/>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3" name="TextBox 12">
            <a:extLst>
              <a:ext uri="{FF2B5EF4-FFF2-40B4-BE49-F238E27FC236}">
                <a16:creationId xmlns:a16="http://schemas.microsoft.com/office/drawing/2014/main" id="{BA968B3F-6BF5-A2DD-0000-2D3F18BE1E3E}"/>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-5-</a:t>
            </a:r>
          </a:p>
        </p:txBody>
      </p:sp>
      <p:grpSp>
        <p:nvGrpSpPr>
          <p:cNvPr id="15" name="Group 14">
            <a:extLst>
              <a:ext uri="{FF2B5EF4-FFF2-40B4-BE49-F238E27FC236}">
                <a16:creationId xmlns:a16="http://schemas.microsoft.com/office/drawing/2014/main" id="{0274BF24-022C-09EF-022A-98B7261DD025}"/>
              </a:ext>
            </a:extLst>
          </p:cNvPr>
          <p:cNvGrpSpPr/>
          <p:nvPr/>
        </p:nvGrpSpPr>
        <p:grpSpPr>
          <a:xfrm>
            <a:off x="1990675" y="1951495"/>
            <a:ext cx="7928410" cy="765483"/>
            <a:chOff x="2454993" y="2222291"/>
            <a:chExt cx="8656019" cy="835733"/>
          </a:xfrm>
        </p:grpSpPr>
        <p:sp>
          <p:nvSpPr>
            <p:cNvPr id="16" name="Rounded Rectangle 15">
              <a:extLst>
                <a:ext uri="{FF2B5EF4-FFF2-40B4-BE49-F238E27FC236}">
                  <a16:creationId xmlns:a16="http://schemas.microsoft.com/office/drawing/2014/main" id="{8F1D6F58-96FA-E834-2776-C56382F19E49}"/>
                </a:ext>
              </a:extLst>
            </p:cNvPr>
            <p:cNvSpPr/>
            <p:nvPr/>
          </p:nvSpPr>
          <p:spPr>
            <a:xfrm>
              <a:off x="9779072"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להתחלק לקבוצות</a:t>
              </a:r>
              <a:endParaRPr lang="en-IL" b="1" dirty="0">
                <a:solidFill>
                  <a:srgbClr val="00649E"/>
                </a:solidFill>
                <a:latin typeface="Calibri" panose="020F0502020204030204" pitchFamily="34" charset="0"/>
                <a:cs typeface="Calibri" panose="020F0502020204030204" pitchFamily="34" charset="0"/>
              </a:endParaRPr>
            </a:p>
          </p:txBody>
        </p:sp>
        <p:sp>
          <p:nvSpPr>
            <p:cNvPr id="17" name="Rounded Rectangle 16">
              <a:extLst>
                <a:ext uri="{FF2B5EF4-FFF2-40B4-BE49-F238E27FC236}">
                  <a16:creationId xmlns:a16="http://schemas.microsoft.com/office/drawing/2014/main" id="{8D3266CD-F3AA-B4F7-2A63-3BA9ED53466B}"/>
                </a:ext>
              </a:extLst>
            </p:cNvPr>
            <p:cNvSpPr/>
            <p:nvPr/>
          </p:nvSpPr>
          <p:spPr>
            <a:xfrm>
              <a:off x="8314257"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הדעות חלוקות</a:t>
              </a:r>
              <a:endParaRPr lang="en-IL" b="1" dirty="0">
                <a:solidFill>
                  <a:srgbClr val="00649E"/>
                </a:solidFill>
                <a:latin typeface="Calibri" panose="020F0502020204030204" pitchFamily="34" charset="0"/>
                <a:cs typeface="Calibri" panose="020F0502020204030204" pitchFamily="34" charset="0"/>
              </a:endParaRPr>
            </a:p>
          </p:txBody>
        </p:sp>
        <p:sp>
          <p:nvSpPr>
            <p:cNvPr id="18" name="Rounded Rectangle 17">
              <a:extLst>
                <a:ext uri="{FF2B5EF4-FFF2-40B4-BE49-F238E27FC236}">
                  <a16:creationId xmlns:a16="http://schemas.microsoft.com/office/drawing/2014/main" id="{FD858EF3-89EF-75CD-AA92-1E525197E400}"/>
                </a:ext>
              </a:extLst>
            </p:cNvPr>
            <p:cNvSpPr/>
            <p:nvPr/>
          </p:nvSpPr>
          <p:spPr>
            <a:xfrm>
              <a:off x="6849441"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לחלוק חוויה</a:t>
              </a:r>
              <a:endParaRPr lang="en-IL" b="1" dirty="0">
                <a:solidFill>
                  <a:srgbClr val="00649E"/>
                </a:solidFill>
                <a:latin typeface="Calibri" panose="020F0502020204030204" pitchFamily="34" charset="0"/>
                <a:cs typeface="Calibri" panose="020F0502020204030204" pitchFamily="34" charset="0"/>
              </a:endParaRPr>
            </a:p>
          </p:txBody>
        </p:sp>
        <p:sp>
          <p:nvSpPr>
            <p:cNvPr id="19" name="Rounded Rectangle 18">
              <a:extLst>
                <a:ext uri="{FF2B5EF4-FFF2-40B4-BE49-F238E27FC236}">
                  <a16:creationId xmlns:a16="http://schemas.microsoft.com/office/drawing/2014/main" id="{B2725C4A-8C2D-97AA-9488-167E837EF699}"/>
                </a:ext>
              </a:extLst>
            </p:cNvPr>
            <p:cNvSpPr/>
            <p:nvPr/>
          </p:nvSpPr>
          <p:spPr>
            <a:xfrm>
              <a:off x="5384625"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מחלקה בארגון</a:t>
              </a:r>
              <a:endParaRPr lang="en-IL" b="1" dirty="0">
                <a:solidFill>
                  <a:srgbClr val="00649E"/>
                </a:solidFill>
                <a:latin typeface="Calibri" panose="020F0502020204030204" pitchFamily="34" charset="0"/>
                <a:cs typeface="Calibri" panose="020F0502020204030204" pitchFamily="34" charset="0"/>
              </a:endParaRPr>
            </a:p>
          </p:txBody>
        </p:sp>
        <p:sp>
          <p:nvSpPr>
            <p:cNvPr id="20" name="Rounded Rectangle 19">
              <a:extLst>
                <a:ext uri="{FF2B5EF4-FFF2-40B4-BE49-F238E27FC236}">
                  <a16:creationId xmlns:a16="http://schemas.microsoft.com/office/drawing/2014/main" id="{AC368E8C-B637-F5F2-2D1B-93E204B1B8B5}"/>
                </a:ext>
              </a:extLst>
            </p:cNvPr>
            <p:cNvSpPr/>
            <p:nvPr/>
          </p:nvSpPr>
          <p:spPr>
            <a:xfrm>
              <a:off x="3919809"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לקחת </a:t>
              </a:r>
            </a:p>
            <a:p>
              <a:pPr algn="ctr"/>
              <a:r>
                <a:rPr lang="he-IL" b="1" dirty="0">
                  <a:solidFill>
                    <a:srgbClr val="00649E"/>
                  </a:solidFill>
                  <a:latin typeface="Calibri" panose="020F0502020204030204" pitchFamily="34" charset="0"/>
                  <a:cs typeface="Calibri" panose="020F0502020204030204" pitchFamily="34" charset="0"/>
                </a:rPr>
                <a:t>חלק</a:t>
              </a:r>
              <a:endParaRPr lang="en-IL" b="1" dirty="0">
                <a:solidFill>
                  <a:srgbClr val="00649E"/>
                </a:solidFill>
                <a:latin typeface="Calibri" panose="020F0502020204030204" pitchFamily="34" charset="0"/>
                <a:cs typeface="Calibri" panose="020F0502020204030204" pitchFamily="34" charset="0"/>
              </a:endParaRPr>
            </a:p>
          </p:txBody>
        </p:sp>
        <p:sp>
          <p:nvSpPr>
            <p:cNvPr id="21" name="Rounded Rectangle 20">
              <a:extLst>
                <a:ext uri="{FF2B5EF4-FFF2-40B4-BE49-F238E27FC236}">
                  <a16:creationId xmlns:a16="http://schemas.microsoft.com/office/drawing/2014/main" id="{B2C7D2E1-59BA-344A-0236-F3593ED555D6}"/>
                </a:ext>
              </a:extLst>
            </p:cNvPr>
            <p:cNvSpPr/>
            <p:nvPr/>
          </p:nvSpPr>
          <p:spPr>
            <a:xfrm>
              <a:off x="2454993"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סלע מחלוקת</a:t>
              </a:r>
              <a:endParaRPr lang="en-IL" b="1" dirty="0">
                <a:solidFill>
                  <a:srgbClr val="00649E"/>
                </a:solidFill>
                <a:latin typeface="Calibri" panose="020F0502020204030204" pitchFamily="34" charset="0"/>
                <a:cs typeface="Calibri" panose="020F0502020204030204" pitchFamily="34" charset="0"/>
              </a:endParaRPr>
            </a:p>
          </p:txBody>
        </p:sp>
      </p:grpSp>
      <p:grpSp>
        <p:nvGrpSpPr>
          <p:cNvPr id="22" name="Group 21">
            <a:extLst>
              <a:ext uri="{FF2B5EF4-FFF2-40B4-BE49-F238E27FC236}">
                <a16:creationId xmlns:a16="http://schemas.microsoft.com/office/drawing/2014/main" id="{5630640F-7323-C0EA-8018-9434049A9B07}"/>
              </a:ext>
            </a:extLst>
          </p:cNvPr>
          <p:cNvGrpSpPr/>
          <p:nvPr/>
        </p:nvGrpSpPr>
        <p:grpSpPr>
          <a:xfrm>
            <a:off x="1990675" y="2945794"/>
            <a:ext cx="7928410" cy="765483"/>
            <a:chOff x="2454993" y="2222291"/>
            <a:chExt cx="8656019" cy="835733"/>
          </a:xfrm>
        </p:grpSpPr>
        <p:sp>
          <p:nvSpPr>
            <p:cNvPr id="23" name="Rounded Rectangle 22">
              <a:extLst>
                <a:ext uri="{FF2B5EF4-FFF2-40B4-BE49-F238E27FC236}">
                  <a16:creationId xmlns:a16="http://schemas.microsoft.com/office/drawing/2014/main" id="{CBEC7764-4AA0-9EE9-DF55-A5372DE66A87}"/>
                </a:ext>
              </a:extLst>
            </p:cNvPr>
            <p:cNvSpPr/>
            <p:nvPr/>
          </p:nvSpPr>
          <p:spPr>
            <a:xfrm>
              <a:off x="9779072"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לחלוק על דעה</a:t>
              </a:r>
              <a:endParaRPr lang="en-IL" b="1" dirty="0">
                <a:solidFill>
                  <a:srgbClr val="00649E"/>
                </a:solidFill>
                <a:latin typeface="Calibri" panose="020F0502020204030204" pitchFamily="34" charset="0"/>
                <a:cs typeface="Calibri" panose="020F0502020204030204" pitchFamily="34" charset="0"/>
              </a:endParaRPr>
            </a:p>
          </p:txBody>
        </p:sp>
        <p:sp>
          <p:nvSpPr>
            <p:cNvPr id="24" name="Rounded Rectangle 23">
              <a:extLst>
                <a:ext uri="{FF2B5EF4-FFF2-40B4-BE49-F238E27FC236}">
                  <a16:creationId xmlns:a16="http://schemas.microsoft.com/office/drawing/2014/main" id="{A9A5E277-B7EA-7D71-1CC1-5C4AFE744A00}"/>
                </a:ext>
              </a:extLst>
            </p:cNvPr>
            <p:cNvSpPr/>
            <p:nvPr/>
          </p:nvSpPr>
          <p:spPr>
            <a:xfrm>
              <a:off x="8314257"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חלוקת העוגה</a:t>
              </a:r>
              <a:endParaRPr lang="en-IL" b="1" dirty="0">
                <a:solidFill>
                  <a:srgbClr val="00649E"/>
                </a:solidFill>
                <a:latin typeface="Calibri" panose="020F0502020204030204" pitchFamily="34" charset="0"/>
                <a:cs typeface="Calibri" panose="020F0502020204030204" pitchFamily="34" charset="0"/>
              </a:endParaRPr>
            </a:p>
          </p:txBody>
        </p:sp>
        <p:sp>
          <p:nvSpPr>
            <p:cNvPr id="25" name="Rounded Rectangle 24">
              <a:extLst>
                <a:ext uri="{FF2B5EF4-FFF2-40B4-BE49-F238E27FC236}">
                  <a16:creationId xmlns:a16="http://schemas.microsoft.com/office/drawing/2014/main" id="{70EC8EA1-0377-1F9C-04E1-12030C07D15B}"/>
                </a:ext>
              </a:extLst>
            </p:cNvPr>
            <p:cNvSpPr/>
            <p:nvPr/>
          </p:nvSpPr>
          <p:spPr>
            <a:xfrm>
              <a:off x="6849441"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לחלוק אחריות</a:t>
              </a:r>
              <a:endParaRPr lang="en-IL" b="1" dirty="0">
                <a:solidFill>
                  <a:srgbClr val="00649E"/>
                </a:solidFill>
                <a:latin typeface="Calibri" panose="020F0502020204030204" pitchFamily="34" charset="0"/>
                <a:cs typeface="Calibri" panose="020F0502020204030204" pitchFamily="34" charset="0"/>
              </a:endParaRPr>
            </a:p>
          </p:txBody>
        </p:sp>
        <p:sp>
          <p:nvSpPr>
            <p:cNvPr id="26" name="Rounded Rectangle 25">
              <a:extLst>
                <a:ext uri="{FF2B5EF4-FFF2-40B4-BE49-F238E27FC236}">
                  <a16:creationId xmlns:a16="http://schemas.microsoft.com/office/drawing/2014/main" id="{BEADD2EA-F281-170F-2438-F3080B2FE657}"/>
                </a:ext>
              </a:extLst>
            </p:cNvPr>
            <p:cNvSpPr/>
            <p:nvPr/>
          </p:nvSpPr>
          <p:spPr>
            <a:xfrm>
              <a:off x="5384625"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שנוי במחלוקת</a:t>
              </a:r>
              <a:endParaRPr lang="en-IL" b="1" dirty="0">
                <a:solidFill>
                  <a:srgbClr val="00649E"/>
                </a:solidFill>
                <a:latin typeface="Calibri" panose="020F0502020204030204" pitchFamily="34" charset="0"/>
                <a:cs typeface="Calibri" panose="020F0502020204030204" pitchFamily="34" charset="0"/>
              </a:endParaRPr>
            </a:p>
          </p:txBody>
        </p:sp>
        <p:sp>
          <p:nvSpPr>
            <p:cNvPr id="27" name="Rounded Rectangle 26">
              <a:extLst>
                <a:ext uri="{FF2B5EF4-FFF2-40B4-BE49-F238E27FC236}">
                  <a16:creationId xmlns:a16="http://schemas.microsoft.com/office/drawing/2014/main" id="{A0C48728-C63C-3ED7-3EE0-E1F145D2CA9F}"/>
                </a:ext>
              </a:extLst>
            </p:cNvPr>
            <p:cNvSpPr/>
            <p:nvPr/>
          </p:nvSpPr>
          <p:spPr>
            <a:xfrm>
              <a:off x="3919809"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חלקי השלם</a:t>
              </a:r>
              <a:endParaRPr lang="en-IL" b="1" dirty="0">
                <a:solidFill>
                  <a:srgbClr val="00649E"/>
                </a:solidFill>
                <a:latin typeface="Calibri" panose="020F0502020204030204" pitchFamily="34" charset="0"/>
                <a:cs typeface="Calibri" panose="020F0502020204030204" pitchFamily="34" charset="0"/>
              </a:endParaRPr>
            </a:p>
          </p:txBody>
        </p:sp>
        <p:sp>
          <p:nvSpPr>
            <p:cNvPr id="28" name="Rounded Rectangle 27">
              <a:extLst>
                <a:ext uri="{FF2B5EF4-FFF2-40B4-BE49-F238E27FC236}">
                  <a16:creationId xmlns:a16="http://schemas.microsoft.com/office/drawing/2014/main" id="{03E06561-A0A4-8866-F07F-FBC2E481EFFF}"/>
                </a:ext>
              </a:extLst>
            </p:cNvPr>
            <p:cNvSpPr/>
            <p:nvPr/>
          </p:nvSpPr>
          <p:spPr>
            <a:xfrm>
              <a:off x="2454993"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לחלוק מרחב</a:t>
              </a:r>
              <a:endParaRPr lang="en-IL" b="1" dirty="0">
                <a:solidFill>
                  <a:srgbClr val="00649E"/>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586478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a:extLst>
            <a:ext uri="{FF2B5EF4-FFF2-40B4-BE49-F238E27FC236}">
              <a16:creationId xmlns:a16="http://schemas.microsoft.com/office/drawing/2014/main" id="{C87BD51C-01C6-71A2-685B-DFA06383D705}"/>
            </a:ext>
          </a:extLst>
        </p:cNvPr>
        <p:cNvGrpSpPr/>
        <p:nvPr/>
      </p:nvGrpSpPr>
      <p:grpSpPr>
        <a:xfrm>
          <a:off x="0" y="0"/>
          <a:ext cx="0" cy="0"/>
          <a:chOff x="0" y="0"/>
          <a:chExt cx="0" cy="0"/>
        </a:xfrm>
      </p:grpSpPr>
      <p:sp>
        <p:nvSpPr>
          <p:cNvPr id="4" name="תיבת טקסט 4">
            <a:extLst>
              <a:ext uri="{FF2B5EF4-FFF2-40B4-BE49-F238E27FC236}">
                <a16:creationId xmlns:a16="http://schemas.microsoft.com/office/drawing/2014/main" id="{434AE875-17BD-4DF7-D9D4-46646B2516BC}"/>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sp>
        <p:nvSpPr>
          <p:cNvPr id="5" name="תיבת טקסט 2">
            <a:extLst>
              <a:ext uri="{FF2B5EF4-FFF2-40B4-BE49-F238E27FC236}">
                <a16:creationId xmlns:a16="http://schemas.microsoft.com/office/drawing/2014/main" id="{5027C50E-D72B-33BF-3D3B-69F068FDCA91}"/>
              </a:ext>
            </a:extLst>
          </p:cNvPr>
          <p:cNvSpPr txBox="1"/>
          <p:nvPr/>
        </p:nvSpPr>
        <p:spPr>
          <a:xfrm>
            <a:off x="1602888" y="836714"/>
            <a:ext cx="8928992" cy="1015663"/>
          </a:xfrm>
          <a:prstGeom prst="rect">
            <a:avLst/>
          </a:prstGeom>
          <a:noFill/>
        </p:spPr>
        <p:txBody>
          <a:bodyPr wrap="square">
            <a:spAutoFit/>
          </a:bodyPr>
          <a:lstStyle/>
          <a:p>
            <a:pPr marL="342900" indent="-342900">
              <a:buFont typeface="Wingdings" panose="05000000000000000000" pitchFamily="2" charset="2"/>
              <a:buChar char="§"/>
            </a:pPr>
            <a:endParaRPr lang="he-IL" sz="2000" dirty="0"/>
          </a:p>
          <a:p>
            <a:endParaRPr lang="he-IL" sz="2000" dirty="0"/>
          </a:p>
          <a:p>
            <a:endParaRPr lang="he-IL" sz="2000" dirty="0"/>
          </a:p>
        </p:txBody>
      </p:sp>
      <p:pic>
        <p:nvPicPr>
          <p:cNvPr id="8" name="תמונה 1">
            <a:extLst>
              <a:ext uri="{FF2B5EF4-FFF2-40B4-BE49-F238E27FC236}">
                <a16:creationId xmlns:a16="http://schemas.microsoft.com/office/drawing/2014/main" id="{D9DAD3C4-6271-CD79-FE54-7429CFEBCE44}"/>
              </a:ext>
            </a:extLst>
          </p:cNvPr>
          <p:cNvPicPr>
            <a:picLocks noChangeAspect="1"/>
          </p:cNvPicPr>
          <p:nvPr/>
        </p:nvPicPr>
        <p:blipFill>
          <a:blip r:embed="rId3"/>
          <a:stretch>
            <a:fillRect/>
          </a:stretch>
        </p:blipFill>
        <p:spPr>
          <a:xfrm>
            <a:off x="1044048" y="1355602"/>
            <a:ext cx="10204883" cy="4233638"/>
          </a:xfrm>
          <a:prstGeom prst="rect">
            <a:avLst/>
          </a:prstGeom>
        </p:spPr>
      </p:pic>
      <p:grpSp>
        <p:nvGrpSpPr>
          <p:cNvPr id="9" name="Group 8">
            <a:extLst>
              <a:ext uri="{FF2B5EF4-FFF2-40B4-BE49-F238E27FC236}">
                <a16:creationId xmlns:a16="http://schemas.microsoft.com/office/drawing/2014/main" id="{A894C42D-B757-36E0-0A56-B6F739261390}"/>
              </a:ext>
            </a:extLst>
          </p:cNvPr>
          <p:cNvGrpSpPr/>
          <p:nvPr/>
        </p:nvGrpSpPr>
        <p:grpSpPr>
          <a:xfrm>
            <a:off x="5808762" y="397312"/>
            <a:ext cx="6384826" cy="364695"/>
            <a:chOff x="5808762" y="397312"/>
            <a:chExt cx="6384826" cy="364695"/>
          </a:xfrm>
        </p:grpSpPr>
        <p:cxnSp>
          <p:nvCxnSpPr>
            <p:cNvPr id="10" name="Straight Connector 5">
              <a:extLst>
                <a:ext uri="{FF2B5EF4-FFF2-40B4-BE49-F238E27FC236}">
                  <a16:creationId xmlns:a16="http://schemas.microsoft.com/office/drawing/2014/main" id="{847C4718-0091-1AF0-D7A3-DAA9125D8834}"/>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id="{910C58AF-3BC4-B7AD-C06C-551BD0846841}"/>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2" name="מלבן 1">
              <a:extLst>
                <a:ext uri="{FF2B5EF4-FFF2-40B4-BE49-F238E27FC236}">
                  <a16:creationId xmlns:a16="http://schemas.microsoft.com/office/drawing/2014/main" id="{A79CE3A3-2A81-74E2-7495-F78D99CFA6A4}"/>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spTree>
    <p:extLst>
      <p:ext uri="{BB962C8B-B14F-4D97-AF65-F5344CB8AC3E}">
        <p14:creationId xmlns:p14="http://schemas.microsoft.com/office/powerpoint/2010/main" val="23399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2" name="תיבת טקסט 4">
            <a:extLst>
              <a:ext uri="{FF2B5EF4-FFF2-40B4-BE49-F238E27FC236}">
                <a16:creationId xmlns:a16="http://schemas.microsoft.com/office/drawing/2014/main" id="{5CFC8D45-B4AC-F889-E87A-1FA4C1DA77CA}"/>
              </a:ext>
            </a:extLst>
          </p:cNvPr>
          <p:cNvSpPr txBox="1"/>
          <p:nvPr/>
        </p:nvSpPr>
        <p:spPr>
          <a:xfrm>
            <a:off x="552178" y="1052739"/>
            <a:ext cx="9503393" cy="6466514"/>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תשאל: </a:t>
            </a:r>
            <a:endParaRPr lang="he-IL" sz="20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מה ניתן לדעתכם ללמוד על המושג מחלוקת, על בסיס המילים והביטויים הרבים שניתן ליצור </a:t>
            </a:r>
            <a:br>
              <a:rPr lang="en-US" sz="2000" b="1" dirty="0">
                <a:latin typeface="Calibri" panose="020F0502020204030204" pitchFamily="34" charset="0"/>
                <a:cs typeface="Calibri" panose="020F0502020204030204" pitchFamily="34" charset="0"/>
              </a:rPr>
            </a:br>
            <a:r>
              <a:rPr lang="he-IL" sz="2000" b="1" dirty="0">
                <a:latin typeface="Calibri" panose="020F0502020204030204" pitchFamily="34" charset="0"/>
                <a:cs typeface="Calibri" panose="020F0502020204030204" pitchFamily="34" charset="0"/>
              </a:rPr>
              <a:t>מהשורש </a:t>
            </a:r>
            <a:r>
              <a:rPr lang="he-IL" sz="2000" b="1" dirty="0" err="1">
                <a:latin typeface="Calibri" panose="020F0502020204030204" pitchFamily="34" charset="0"/>
                <a:cs typeface="Calibri" panose="020F0502020204030204" pitchFamily="34" charset="0"/>
              </a:rPr>
              <a:t>חל"ק</a:t>
            </a:r>
            <a:r>
              <a:rPr lang="he-IL" sz="2000" b="1" dirty="0">
                <a:latin typeface="Calibri" panose="020F0502020204030204" pitchFamily="34" charset="0"/>
                <a:cs typeface="Calibri" panose="020F0502020204030204" pitchFamily="34" charset="0"/>
              </a:rPr>
              <a:t> וההצעות למיון שמצאתם?</a:t>
            </a:r>
          </a:p>
          <a:p>
            <a:endParaRPr lang="he-IL" sz="1000" b="1" dirty="0">
              <a:latin typeface="Calibri" panose="020F0502020204030204" pitchFamily="34" charset="0"/>
              <a:cs typeface="Calibri" panose="020F0502020204030204" pitchFamily="34" charset="0"/>
            </a:endParaRPr>
          </a:p>
          <a:p>
            <a:pPr>
              <a:lnSpc>
                <a:spcPct val="150000"/>
              </a:lnSpc>
            </a:pPr>
            <a:r>
              <a:rPr lang="he-IL" sz="2000" b="1" dirty="0">
                <a:solidFill>
                  <a:srgbClr val="00649E"/>
                </a:solidFill>
                <a:latin typeface="Calibri" panose="020F0502020204030204" pitchFamily="34" charset="0"/>
                <a:cs typeface="Calibri" panose="020F0502020204030204" pitchFamily="34" charset="0"/>
              </a:rPr>
              <a:t>בתום תשובות התלמידים ולפני מעבר לפעילות הבאה, ניתן לסכם:</a:t>
            </a:r>
          </a:p>
          <a:p>
            <a:r>
              <a:rPr lang="he-IL" sz="2000" dirty="0">
                <a:latin typeface="Calibri" panose="020F0502020204030204" pitchFamily="34" charset="0"/>
                <a:cs typeface="Calibri" panose="020F0502020204030204" pitchFamily="34" charset="0"/>
              </a:rPr>
              <a:t>אנחנו יכולים להיות חלקים שונים, לחלוק זה על זה, ובכל זאת לקחת חלק באותו מרחב ולחלוק חיים משותפים.</a:t>
            </a:r>
          </a:p>
          <a:p>
            <a:r>
              <a:rPr lang="he-IL" sz="2000" dirty="0">
                <a:latin typeface="Calibri" panose="020F0502020204030204" pitchFamily="34" charset="0"/>
                <a:cs typeface="Calibri" panose="020F0502020204030204" pitchFamily="34" charset="0"/>
              </a:rPr>
              <a:t>אפשר לחלוק על האחר, לחלוק </a:t>
            </a:r>
            <a:r>
              <a:rPr lang="he-IL" sz="2000" dirty="0" err="1">
                <a:latin typeface="Calibri" panose="020F0502020204030204" pitchFamily="34" charset="0"/>
                <a:cs typeface="Calibri" panose="020F0502020204030204" pitchFamily="34" charset="0"/>
              </a:rPr>
              <a:t>איתו</a:t>
            </a:r>
            <a:r>
              <a:rPr lang="he-IL" sz="2000" dirty="0">
                <a:latin typeface="Calibri" panose="020F0502020204030204" pitchFamily="34" charset="0"/>
                <a:cs typeface="Calibri" panose="020F0502020204030204" pitchFamily="34" charset="0"/>
              </a:rPr>
              <a:t> את המרחב, ולהישאר חלק מאותו שלם.</a:t>
            </a:r>
          </a:p>
          <a:p>
            <a:r>
              <a:rPr lang="he-IL" sz="2000" dirty="0">
                <a:latin typeface="Calibri" panose="020F0502020204030204" pitchFamily="34" charset="0"/>
                <a:cs typeface="Calibri" panose="020F0502020204030204" pitchFamily="34" charset="0"/>
              </a:rPr>
              <a:t>השלם המשותף אינו מחייב אחידות. הוא המסגרת האזרחית והדמוקרטית שבתוכה מתקיימים ההבדלים. </a:t>
            </a:r>
          </a:p>
          <a:p>
            <a:endParaRPr lang="he-IL" sz="2000" dirty="0">
              <a:latin typeface="Calibri" panose="020F0502020204030204" pitchFamily="34" charset="0"/>
              <a:cs typeface="Calibri" panose="020F0502020204030204" pitchFamily="34" charset="0"/>
            </a:endParaRPr>
          </a:p>
          <a:p>
            <a:r>
              <a:rPr lang="he-IL" sz="2000" dirty="0">
                <a:latin typeface="Calibri" panose="020F0502020204030204" pitchFamily="34" charset="0"/>
                <a:cs typeface="Calibri" panose="020F0502020204030204" pitchFamily="34" charset="0"/>
              </a:rPr>
              <a:t>מכאן,</a:t>
            </a:r>
            <a:r>
              <a:rPr lang="en-US" sz="2000" dirty="0">
                <a:latin typeface="Calibri" panose="020F0502020204030204" pitchFamily="34" charset="0"/>
                <a:cs typeface="Calibri" panose="020F0502020204030204" pitchFamily="34" charset="0"/>
              </a:rPr>
              <a:t> </a:t>
            </a:r>
            <a:r>
              <a:rPr lang="he-IL" sz="2000" dirty="0">
                <a:latin typeface="Calibri" panose="020F0502020204030204" pitchFamily="34" charset="0"/>
                <a:cs typeface="Calibri" panose="020F0502020204030204" pitchFamily="34" charset="0"/>
              </a:rPr>
              <a:t>נובעת האחריות שלנו בעת מחלוקת: לא רק לשאול מה מותר לנו לומר, אלא גם כיצד אנחנו בוחרים לנהל את המחלוקת עם מי שממשיך לחלוק </a:t>
            </a:r>
            <a:r>
              <a:rPr lang="he-IL" sz="2000" dirty="0" err="1">
                <a:latin typeface="Calibri" panose="020F0502020204030204" pitchFamily="34" charset="0"/>
                <a:cs typeface="Calibri" panose="020F0502020204030204" pitchFamily="34" charset="0"/>
              </a:rPr>
              <a:t>איתנו</a:t>
            </a:r>
            <a:r>
              <a:rPr lang="he-IL" sz="2000" dirty="0">
                <a:latin typeface="Calibri" panose="020F0502020204030204" pitchFamily="34" charset="0"/>
                <a:cs typeface="Calibri" panose="020F0502020204030204" pitchFamily="34" charset="0"/>
              </a:rPr>
              <a:t> אותו מרחב ואותו בית משותף.</a:t>
            </a:r>
          </a:p>
          <a:p>
            <a:endParaRPr lang="he-IL" sz="1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תנחה:</a:t>
            </a:r>
          </a:p>
          <a:p>
            <a:r>
              <a:rPr lang="he-IL" sz="2000" b="1" dirty="0">
                <a:latin typeface="Calibri" panose="020F0502020204030204" pitchFamily="34" charset="0"/>
                <a:cs typeface="Calibri" panose="020F0502020204030204" pitchFamily="34" charset="0"/>
              </a:rPr>
              <a:t>בואו נבדוק האם זה מתיישב עם </a:t>
            </a:r>
            <a:r>
              <a:rPr lang="he-IL" sz="2000" b="1" dirty="0" err="1">
                <a:latin typeface="Calibri" panose="020F0502020204030204" pitchFamily="34" charset="0"/>
                <a:cs typeface="Calibri" panose="020F0502020204030204" pitchFamily="34" charset="0"/>
              </a:rPr>
              <a:t>היום־יום</a:t>
            </a:r>
            <a:r>
              <a:rPr lang="he-IL" sz="2000" b="1" dirty="0">
                <a:latin typeface="Calibri" panose="020F0502020204030204" pitchFamily="34" charset="0"/>
                <a:cs typeface="Calibri" panose="020F0502020204030204" pitchFamily="34" charset="0"/>
              </a:rPr>
              <a:t> שלכם. נחזור לטבלת </a:t>
            </a:r>
            <a:r>
              <a:rPr lang="he-IL" sz="2000" b="1" dirty="0">
                <a:latin typeface="Calibri" panose="020F0502020204030204" pitchFamily="34" charset="0"/>
                <a:cs typeface="Calibri" panose="020F0502020204030204" pitchFamily="34" charset="0"/>
                <a:hlinkClick r:id="rId2" action="ppaction://hlinksldjump">
                  <a:extLst>
                    <a:ext uri="{A12FA001-AC4F-418D-AE19-62706E023703}">
                      <ahyp:hlinkClr xmlns:ahyp="http://schemas.microsoft.com/office/drawing/2018/hyperlinkcolor" val="tx"/>
                    </a:ext>
                  </a:extLst>
                </a:hlinkClick>
              </a:rPr>
              <a:t>המחלוקות שניהלתם</a:t>
            </a:r>
            <a:r>
              <a:rPr lang="he-IL" sz="2000" b="1" dirty="0">
                <a:latin typeface="Calibri" panose="020F0502020204030204" pitchFamily="34" charset="0"/>
                <a:cs typeface="Calibri" panose="020F0502020204030204" pitchFamily="34" charset="0"/>
              </a:rPr>
              <a:t> ביממה האחרונה וננסה להבין לגבי כל מחלוקת שתוארה: </a:t>
            </a:r>
          </a:p>
          <a:p>
            <a:endParaRPr lang="he-IL" sz="2000"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dirty="0"/>
          </a:p>
          <a:p>
            <a:pPr>
              <a:lnSpc>
                <a:spcPct val="150000"/>
              </a:lnSpc>
            </a:pPr>
            <a:endParaRPr lang="he-IL"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521528BA-B05D-26FA-6190-D1510BA61B12}"/>
              </a:ext>
            </a:extLst>
          </p:cNvPr>
          <p:cNvGrpSpPr/>
          <p:nvPr/>
        </p:nvGrpSpPr>
        <p:grpSpPr>
          <a:xfrm>
            <a:off x="5808762" y="397312"/>
            <a:ext cx="6384826" cy="364695"/>
            <a:chOff x="5808762" y="397312"/>
            <a:chExt cx="6384826" cy="364695"/>
          </a:xfrm>
        </p:grpSpPr>
        <p:cxnSp>
          <p:nvCxnSpPr>
            <p:cNvPr id="4" name="Straight Connector 5">
              <a:extLst>
                <a:ext uri="{FF2B5EF4-FFF2-40B4-BE49-F238E27FC236}">
                  <a16:creationId xmlns:a16="http://schemas.microsoft.com/office/drawing/2014/main" id="{472B9112-9F05-B754-314F-CE0A51657DA2}"/>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F13B545-8129-81B0-1BBF-5F164E33DA1D}"/>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8" name="מלבן 1">
              <a:extLst>
                <a:ext uri="{FF2B5EF4-FFF2-40B4-BE49-F238E27FC236}">
                  <a16:creationId xmlns:a16="http://schemas.microsoft.com/office/drawing/2014/main" id="{D93D5099-C628-1570-7770-B9E147DE77E7}"/>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9" name="Group 8">
            <a:extLst>
              <a:ext uri="{FF2B5EF4-FFF2-40B4-BE49-F238E27FC236}">
                <a16:creationId xmlns:a16="http://schemas.microsoft.com/office/drawing/2014/main" id="{A584D53B-6B65-CAE9-1D0D-130FB284B8C3}"/>
              </a:ext>
            </a:extLst>
          </p:cNvPr>
          <p:cNvGrpSpPr/>
          <p:nvPr/>
        </p:nvGrpSpPr>
        <p:grpSpPr>
          <a:xfrm>
            <a:off x="10201250" y="548680"/>
            <a:ext cx="1440160" cy="1440160"/>
            <a:chOff x="10201250" y="1196752"/>
            <a:chExt cx="1440160" cy="1440160"/>
          </a:xfrm>
        </p:grpSpPr>
        <p:sp>
          <p:nvSpPr>
            <p:cNvPr id="10" name="Oval 9">
              <a:extLst>
                <a:ext uri="{FF2B5EF4-FFF2-40B4-BE49-F238E27FC236}">
                  <a16:creationId xmlns:a16="http://schemas.microsoft.com/office/drawing/2014/main" id="{EDDB208C-5B69-A439-9453-8D2B9EBC1555}"/>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1" name="TextBox 10">
              <a:extLst>
                <a:ext uri="{FF2B5EF4-FFF2-40B4-BE49-F238E27FC236}">
                  <a16:creationId xmlns:a16="http://schemas.microsoft.com/office/drawing/2014/main" id="{10283D82-2D48-334D-ABCA-217ECC6AE57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2" name="TextBox 11">
            <a:extLst>
              <a:ext uri="{FF2B5EF4-FFF2-40B4-BE49-F238E27FC236}">
                <a16:creationId xmlns:a16="http://schemas.microsoft.com/office/drawing/2014/main" id="{01375730-04D5-8F1C-3C05-B6F2C1F6CA75}"/>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-6-</a:t>
            </a:r>
          </a:p>
        </p:txBody>
      </p:sp>
    </p:spTree>
    <p:extLst>
      <p:ext uri="{BB962C8B-B14F-4D97-AF65-F5344CB8AC3E}">
        <p14:creationId xmlns:p14="http://schemas.microsoft.com/office/powerpoint/2010/main" val="1884033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2ED">
            <a:alpha val="41961"/>
          </a:srgbClr>
        </a:solidFill>
        <a:effectLst/>
      </p:bgPr>
    </p:bg>
    <p:spTree>
      <p:nvGrpSpPr>
        <p:cNvPr id="1" name=""/>
        <p:cNvGrpSpPr/>
        <p:nvPr/>
      </p:nvGrpSpPr>
      <p:grpSpPr>
        <a:xfrm>
          <a:off x="0" y="0"/>
          <a:ext cx="0" cy="0"/>
          <a:chOff x="0" y="0"/>
          <a:chExt cx="0" cy="0"/>
        </a:xfrm>
      </p:grpSpPr>
      <p:sp>
        <p:nvSpPr>
          <p:cNvPr id="15" name="תיבת טקסט 4">
            <a:extLst>
              <a:ext uri="{FF2B5EF4-FFF2-40B4-BE49-F238E27FC236}">
                <a16:creationId xmlns:a16="http://schemas.microsoft.com/office/drawing/2014/main" id="{3D314F1A-5C85-F788-7664-19D5BAE5DB11}"/>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sp>
        <p:nvSpPr>
          <p:cNvPr id="16" name="תיבת טקסט 2">
            <a:extLst>
              <a:ext uri="{FF2B5EF4-FFF2-40B4-BE49-F238E27FC236}">
                <a16:creationId xmlns:a16="http://schemas.microsoft.com/office/drawing/2014/main" id="{409098D4-4995-24DC-485C-7C60EE5C5EDB}"/>
              </a:ext>
            </a:extLst>
          </p:cNvPr>
          <p:cNvSpPr txBox="1"/>
          <p:nvPr/>
        </p:nvSpPr>
        <p:spPr>
          <a:xfrm>
            <a:off x="1602888" y="836714"/>
            <a:ext cx="8928992" cy="1015663"/>
          </a:xfrm>
          <a:prstGeom prst="rect">
            <a:avLst/>
          </a:prstGeom>
          <a:noFill/>
        </p:spPr>
        <p:txBody>
          <a:bodyPr wrap="square">
            <a:spAutoFit/>
          </a:bodyPr>
          <a:lstStyle/>
          <a:p>
            <a:pPr marL="342900" indent="-342900">
              <a:buFont typeface="Wingdings" panose="05000000000000000000" pitchFamily="2" charset="2"/>
              <a:buChar char="§"/>
            </a:pPr>
            <a:endParaRPr lang="he-IL" sz="2000" dirty="0"/>
          </a:p>
          <a:p>
            <a:endParaRPr lang="he-IL" sz="2000" dirty="0"/>
          </a:p>
          <a:p>
            <a:endParaRPr lang="he-IL" sz="2000" dirty="0"/>
          </a:p>
        </p:txBody>
      </p:sp>
      <p:sp>
        <p:nvSpPr>
          <p:cNvPr id="17" name="תיבת טקסט 4">
            <a:extLst>
              <a:ext uri="{FF2B5EF4-FFF2-40B4-BE49-F238E27FC236}">
                <a16:creationId xmlns:a16="http://schemas.microsoft.com/office/drawing/2014/main" id="{2D16582A-046C-EF4B-DD85-E9054C940C17}"/>
              </a:ext>
            </a:extLst>
          </p:cNvPr>
          <p:cNvSpPr txBox="1"/>
          <p:nvPr/>
        </p:nvSpPr>
        <p:spPr>
          <a:xfrm>
            <a:off x="552178" y="1052739"/>
            <a:ext cx="9503393" cy="2251065"/>
          </a:xfrm>
          <a:prstGeom prst="rect">
            <a:avLst/>
          </a:prstGeom>
          <a:noFill/>
        </p:spPr>
        <p:txBody>
          <a:bodyPr wrap="square">
            <a:spAutoFit/>
          </a:bodyPr>
          <a:lstStyle/>
          <a:p>
            <a:pPr marL="457200" indent="-457200">
              <a:lnSpc>
                <a:spcPct val="150000"/>
              </a:lnSpc>
              <a:buClr>
                <a:srgbClr val="00649E"/>
              </a:buClr>
              <a:buFont typeface="+mj-lt"/>
              <a:buAutoNum type="arabicPeriod"/>
            </a:pPr>
            <a:r>
              <a:rPr lang="he-IL" sz="2400" b="1" dirty="0">
                <a:latin typeface="Calibri" panose="020F0502020204030204" pitchFamily="34" charset="0"/>
                <a:cs typeface="Calibri" panose="020F0502020204030204" pitchFamily="34" charset="0"/>
              </a:rPr>
              <a:t>כיצד נפתרה המחלוקת אם בכלל? </a:t>
            </a:r>
          </a:p>
          <a:p>
            <a:pPr marL="457200" indent="-457200">
              <a:lnSpc>
                <a:spcPct val="150000"/>
              </a:lnSpc>
              <a:buClr>
                <a:srgbClr val="00649E"/>
              </a:buClr>
              <a:buFont typeface="+mj-lt"/>
              <a:buAutoNum type="arabicPeriod"/>
            </a:pPr>
            <a:r>
              <a:rPr lang="he-IL" sz="2400" b="1" dirty="0">
                <a:latin typeface="Calibri" panose="020F0502020204030204" pitchFamily="34" charset="0"/>
                <a:cs typeface="Calibri" panose="020F0502020204030204" pitchFamily="34" charset="0"/>
              </a:rPr>
              <a:t>האם נשארתם חלק מאותו מרחב? </a:t>
            </a:r>
          </a:p>
          <a:p>
            <a:pPr marL="457200" indent="-457200">
              <a:lnSpc>
                <a:spcPct val="150000"/>
              </a:lnSpc>
              <a:buClr>
                <a:srgbClr val="00649E"/>
              </a:buClr>
              <a:buFont typeface="+mj-lt"/>
              <a:buAutoNum type="arabicPeriod"/>
            </a:pPr>
            <a:r>
              <a:rPr lang="he-IL" sz="2400" b="1" dirty="0">
                <a:latin typeface="Calibri" panose="020F0502020204030204" pitchFamily="34" charset="0"/>
                <a:cs typeface="Calibri" panose="020F0502020204030204" pitchFamily="34" charset="0"/>
              </a:rPr>
              <a:t>האם נותרתם חלק מאותו שלם? </a:t>
            </a:r>
          </a:p>
          <a:p>
            <a:pPr marL="457200" indent="-457200">
              <a:lnSpc>
                <a:spcPct val="150000"/>
              </a:lnSpc>
              <a:buClr>
                <a:srgbClr val="00649E"/>
              </a:buClr>
              <a:buFont typeface="+mj-lt"/>
              <a:buAutoNum type="arabicPeriod"/>
            </a:pPr>
            <a:r>
              <a:rPr lang="he-IL" sz="2400" b="1" dirty="0">
                <a:latin typeface="Calibri" panose="020F0502020204030204" pitchFamily="34" charset="0"/>
                <a:cs typeface="Calibri" panose="020F0502020204030204" pitchFamily="34" charset="0"/>
              </a:rPr>
              <a:t>מדוע זה כך? </a:t>
            </a:r>
          </a:p>
        </p:txBody>
      </p:sp>
      <p:sp>
        <p:nvSpPr>
          <p:cNvPr id="18" name="תיבת טקסט 9">
            <a:extLst>
              <a:ext uri="{FF2B5EF4-FFF2-40B4-BE49-F238E27FC236}">
                <a16:creationId xmlns:a16="http://schemas.microsoft.com/office/drawing/2014/main" id="{0AA13112-BF7F-F1A0-FC6A-A99625F7AAB1}"/>
              </a:ext>
            </a:extLst>
          </p:cNvPr>
          <p:cNvSpPr txBox="1"/>
          <p:nvPr/>
        </p:nvSpPr>
        <p:spPr>
          <a:xfrm>
            <a:off x="2856434" y="3303804"/>
            <a:ext cx="7199136" cy="2812629"/>
          </a:xfrm>
          <a:prstGeom prst="rect">
            <a:avLst/>
          </a:prstGeom>
          <a:noFill/>
        </p:spPr>
        <p:txBody>
          <a:bodyPr wrap="square" anchor="ctr">
            <a:spAutoFit/>
          </a:bodyPr>
          <a:lstStyle/>
          <a:p>
            <a:pPr>
              <a:lnSpc>
                <a:spcPct val="150000"/>
              </a:lnSpc>
            </a:pPr>
            <a:r>
              <a:rPr lang="he-IL" sz="2000" b="1" dirty="0">
                <a:solidFill>
                  <a:srgbClr val="00649E"/>
                </a:solidFill>
                <a:latin typeface="Calibri" panose="020F0502020204030204" pitchFamily="34" charset="0"/>
                <a:cs typeface="Calibri" panose="020F0502020204030204" pitchFamily="34" charset="0"/>
              </a:rPr>
              <a:t>מסקנה: </a:t>
            </a:r>
            <a:r>
              <a:rPr lang="he-IL" sz="2000" b="1" dirty="0">
                <a:latin typeface="Calibri" panose="020F0502020204030204" pitchFamily="34" charset="0"/>
                <a:cs typeface="Calibri" panose="020F0502020204030204" pitchFamily="34" charset="0"/>
              </a:rPr>
              <a:t>אפשר לחלוק עם אדם ואפשר לחלוק עליו בו־זמנית.</a:t>
            </a:r>
          </a:p>
          <a:p>
            <a:pPr>
              <a:lnSpc>
                <a:spcPct val="150000"/>
              </a:lnSpc>
            </a:pPr>
            <a:endParaRPr lang="he-IL" sz="2000" b="1" dirty="0">
              <a:solidFill>
                <a:srgbClr val="00649E"/>
              </a:solidFill>
              <a:latin typeface="Calibri" panose="020F0502020204030204" pitchFamily="34" charset="0"/>
              <a:cs typeface="Calibri" panose="020F0502020204030204" pitchFamily="34" charset="0"/>
            </a:endParaRPr>
          </a:p>
          <a:p>
            <a:pPr>
              <a:lnSpc>
                <a:spcPct val="150000"/>
              </a:lnSpc>
            </a:pPr>
            <a:endParaRPr lang="he-IL" sz="2000" b="1" dirty="0">
              <a:solidFill>
                <a:srgbClr val="00649E"/>
              </a:solidFill>
              <a:latin typeface="Calibri" panose="020F0502020204030204" pitchFamily="34" charset="0"/>
              <a:cs typeface="Calibri" panose="020F0502020204030204" pitchFamily="34" charset="0"/>
            </a:endParaRPr>
          </a:p>
          <a:p>
            <a:pPr>
              <a:lnSpc>
                <a:spcPct val="150000"/>
              </a:lnSpc>
            </a:pPr>
            <a:r>
              <a:rPr lang="he-IL" sz="2000" b="1" dirty="0">
                <a:solidFill>
                  <a:srgbClr val="00649E"/>
                </a:solidFill>
                <a:latin typeface="Calibri" panose="020F0502020204030204" pitchFamily="34" charset="0"/>
                <a:cs typeface="Calibri" panose="020F0502020204030204" pitchFamily="34" charset="0"/>
              </a:rPr>
              <a:t>בנאומו משנת 1994, התייחס לכך יצחק רבין כשאמר:</a:t>
            </a:r>
          </a:p>
          <a:p>
            <a:pPr>
              <a:lnSpc>
                <a:spcPct val="150000"/>
              </a:lnSpc>
            </a:pPr>
            <a:r>
              <a:rPr lang="he-IL" sz="2000" b="1" dirty="0">
                <a:latin typeface="Calibri" panose="020F0502020204030204" pitchFamily="34" charset="0"/>
                <a:cs typeface="Calibri" panose="020F0502020204030204" pitchFamily="34" charset="0"/>
              </a:rPr>
              <a:t>זוהי שעה של התחבטויות קשות, גם ויכוחים סוערים, אבל חשוב שנדע [...] גורל אחד משותף לכולנו.</a:t>
            </a:r>
            <a:endParaRPr lang="he-IL" sz="2000" dirty="0"/>
          </a:p>
        </p:txBody>
      </p:sp>
      <p:grpSp>
        <p:nvGrpSpPr>
          <p:cNvPr id="19" name="Google Shape;646;p12">
            <a:extLst>
              <a:ext uri="{FF2B5EF4-FFF2-40B4-BE49-F238E27FC236}">
                <a16:creationId xmlns:a16="http://schemas.microsoft.com/office/drawing/2014/main" id="{96928E7E-5407-C873-A8F4-4F457F74CDDA}"/>
              </a:ext>
            </a:extLst>
          </p:cNvPr>
          <p:cNvGrpSpPr/>
          <p:nvPr/>
        </p:nvGrpSpPr>
        <p:grpSpPr>
          <a:xfrm rot="10800000">
            <a:off x="10212790" y="4498650"/>
            <a:ext cx="638179" cy="587329"/>
            <a:chOff x="3081950" y="1814843"/>
            <a:chExt cx="1048926" cy="1018896"/>
          </a:xfrm>
        </p:grpSpPr>
        <p:sp>
          <p:nvSpPr>
            <p:cNvPr id="20" name="Google Shape;647;p12">
              <a:extLst>
                <a:ext uri="{FF2B5EF4-FFF2-40B4-BE49-F238E27FC236}">
                  <a16:creationId xmlns:a16="http://schemas.microsoft.com/office/drawing/2014/main" id="{DBEA5BA4-EB79-4C88-C72A-5FED3863BD2D}"/>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21" name="Google Shape;648;p12">
              <a:extLst>
                <a:ext uri="{FF2B5EF4-FFF2-40B4-BE49-F238E27FC236}">
                  <a16:creationId xmlns:a16="http://schemas.microsoft.com/office/drawing/2014/main" id="{524718EB-4164-1958-5C97-B89DC882D8DD}"/>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grpSp>
        <p:nvGrpSpPr>
          <p:cNvPr id="22" name="Google Shape;646;p12">
            <a:extLst>
              <a:ext uri="{FF2B5EF4-FFF2-40B4-BE49-F238E27FC236}">
                <a16:creationId xmlns:a16="http://schemas.microsoft.com/office/drawing/2014/main" id="{AFA56F7F-B29C-571B-1007-F66574D7C1A8}"/>
              </a:ext>
            </a:extLst>
          </p:cNvPr>
          <p:cNvGrpSpPr/>
          <p:nvPr/>
        </p:nvGrpSpPr>
        <p:grpSpPr>
          <a:xfrm rot="10800000">
            <a:off x="7320930" y="5775122"/>
            <a:ext cx="267477" cy="246164"/>
            <a:chOff x="3081950" y="1814843"/>
            <a:chExt cx="1048926" cy="1018896"/>
          </a:xfrm>
        </p:grpSpPr>
        <p:sp>
          <p:nvSpPr>
            <p:cNvPr id="23" name="Google Shape;647;p12">
              <a:extLst>
                <a:ext uri="{FF2B5EF4-FFF2-40B4-BE49-F238E27FC236}">
                  <a16:creationId xmlns:a16="http://schemas.microsoft.com/office/drawing/2014/main" id="{4BEBC4E1-AA4B-2726-60CC-8F081EC4F85C}"/>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24" name="Google Shape;648;p12">
              <a:extLst>
                <a:ext uri="{FF2B5EF4-FFF2-40B4-BE49-F238E27FC236}">
                  <a16:creationId xmlns:a16="http://schemas.microsoft.com/office/drawing/2014/main" id="{1BF046EB-4B66-AEFC-3477-8EB2522D3AA8}"/>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grpSp>
        <p:nvGrpSpPr>
          <p:cNvPr id="25" name="Group 24">
            <a:extLst>
              <a:ext uri="{FF2B5EF4-FFF2-40B4-BE49-F238E27FC236}">
                <a16:creationId xmlns:a16="http://schemas.microsoft.com/office/drawing/2014/main" id="{8450B753-BA84-95FD-6EC2-88154C28336A}"/>
              </a:ext>
            </a:extLst>
          </p:cNvPr>
          <p:cNvGrpSpPr/>
          <p:nvPr/>
        </p:nvGrpSpPr>
        <p:grpSpPr>
          <a:xfrm>
            <a:off x="-17003" y="3278528"/>
            <a:ext cx="2628981" cy="1812076"/>
            <a:chOff x="4890317" y="-111268"/>
            <a:chExt cx="2628981" cy="1812076"/>
          </a:xfrm>
        </p:grpSpPr>
        <p:cxnSp>
          <p:nvCxnSpPr>
            <p:cNvPr id="26" name="Straight Connector 25">
              <a:extLst>
                <a:ext uri="{FF2B5EF4-FFF2-40B4-BE49-F238E27FC236}">
                  <a16:creationId xmlns:a16="http://schemas.microsoft.com/office/drawing/2014/main" id="{EDAEC860-57E8-C122-BB6B-8619548D6998}"/>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D825EA9-9050-3B67-FF80-66496F6E7B76}"/>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28" name="Picture 27" descr="A person in a suit smoking a cigarette&#10;&#10;Description automatically generated">
              <a:extLst>
                <a:ext uri="{FF2B5EF4-FFF2-40B4-BE49-F238E27FC236}">
                  <a16:creationId xmlns:a16="http://schemas.microsoft.com/office/drawing/2014/main" id="{DDCC016C-A3DE-6A24-E39C-9480E44CA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spTree>
    <p:extLst>
      <p:ext uri="{BB962C8B-B14F-4D97-AF65-F5344CB8AC3E}">
        <p14:creationId xmlns:p14="http://schemas.microsoft.com/office/powerpoint/2010/main" val="216801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4" name="תיבת טקסט 4">
            <a:extLst>
              <a:ext uri="{FF2B5EF4-FFF2-40B4-BE49-F238E27FC236}">
                <a16:creationId xmlns:a16="http://schemas.microsoft.com/office/drawing/2014/main" id="{16C9D8AE-6F67-E206-80E9-4F7A54F24154}"/>
              </a:ext>
            </a:extLst>
          </p:cNvPr>
          <p:cNvSpPr txBox="1"/>
          <p:nvPr/>
        </p:nvSpPr>
        <p:spPr>
          <a:xfrm>
            <a:off x="1270596" y="1052739"/>
            <a:ext cx="8928991" cy="5355312"/>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תרגיל (10–15 דקות)</a:t>
            </a:r>
          </a:p>
          <a:p>
            <a:r>
              <a:rPr lang="he-IL" sz="2000" b="1" dirty="0">
                <a:latin typeface="Calibri" panose="020F0502020204030204" pitchFamily="34" charset="0"/>
                <a:cs typeface="Calibri" panose="020F0502020204030204" pitchFamily="34" charset="0"/>
              </a:rPr>
              <a:t>הכיתה תסודר בחצי גורן, מול הלוח. על הריצפה דפי 4</a:t>
            </a:r>
            <a:r>
              <a:rPr lang="en-US" sz="2000" b="1" dirty="0">
                <a:latin typeface="Calibri" panose="020F0502020204030204" pitchFamily="34" charset="0"/>
                <a:cs typeface="Calibri" panose="020F0502020204030204" pitchFamily="34" charset="0"/>
              </a:rPr>
              <a:t>A</a:t>
            </a:r>
            <a:r>
              <a:rPr lang="he-IL" sz="2000" b="1" dirty="0">
                <a:latin typeface="Calibri" panose="020F0502020204030204" pitchFamily="34" charset="0"/>
                <a:cs typeface="Calibri" panose="020F0502020204030204" pitchFamily="34" charset="0"/>
              </a:rPr>
              <a:t> ועליהם הכיתוב:</a:t>
            </a:r>
          </a:p>
          <a:p>
            <a:pPr>
              <a:lnSpc>
                <a:spcPct val="150000"/>
              </a:lnSpc>
            </a:pPr>
            <a:r>
              <a:rPr lang="he-IL" sz="3200" b="1" dirty="0">
                <a:solidFill>
                  <a:srgbClr val="00649E"/>
                </a:solidFill>
                <a:latin typeface="Calibri" panose="020F0502020204030204" pitchFamily="34" charset="0"/>
                <a:cs typeface="Calibri" panose="020F0502020204030204" pitchFamily="34" charset="0"/>
              </a:rPr>
              <a:t>"מתלבט/ת", "תלוי בנסיבות"</a:t>
            </a:r>
          </a:p>
          <a:p>
            <a:endParaRPr lang="he-IL" sz="9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המורה תנחה את התלמידים להקשיב לכל משפט עמדה שהיא מקריאה: </a:t>
            </a:r>
            <a:br>
              <a:rPr lang="en-US" sz="2000" b="1" dirty="0">
                <a:latin typeface="Calibri" panose="020F0502020204030204" pitchFamily="34" charset="0"/>
                <a:cs typeface="Calibri" panose="020F0502020204030204" pitchFamily="34" charset="0"/>
              </a:rPr>
            </a:br>
            <a:r>
              <a:rPr lang="he-IL" sz="2000" dirty="0">
                <a:latin typeface="Calibri" panose="020F0502020204030204" pitchFamily="34" charset="0"/>
                <a:cs typeface="Calibri" panose="020F0502020204030204" pitchFamily="34" charset="0"/>
              </a:rPr>
              <a:t>תלמידים שמסכימים עם משפט העמדה, מתבקשים לקום. תלמידים המתנגדים לו, מתבקשים לשבת. תלמידים מתלבטים, ירימו שלט מתאים מהרצפה. </a:t>
            </a:r>
          </a:p>
          <a:p>
            <a:pPr>
              <a:lnSpc>
                <a:spcPct val="150000"/>
              </a:lnSpc>
            </a:pPr>
            <a:r>
              <a:rPr lang="he-IL" sz="2000" b="1" dirty="0">
                <a:latin typeface="Calibri" panose="020F0502020204030204" pitchFamily="34" charset="0"/>
                <a:cs typeface="Calibri" panose="020F0502020204030204" pitchFamily="34" charset="0"/>
              </a:rPr>
              <a:t>משפטי העמדה:</a:t>
            </a:r>
            <a:r>
              <a:rPr lang="he-IL" sz="2000" b="1" dirty="0">
                <a:solidFill>
                  <a:srgbClr val="FF0000"/>
                </a:solidFill>
                <a:latin typeface="Calibri" panose="020F0502020204030204" pitchFamily="34" charset="0"/>
                <a:cs typeface="Calibri" panose="020F0502020204030204" pitchFamily="34" charset="0"/>
              </a:rPr>
              <a:t> </a:t>
            </a:r>
          </a:p>
          <a:p>
            <a:pPr marL="342900" indent="-342900">
              <a:buClr>
                <a:srgbClr val="00649E"/>
              </a:buClr>
              <a:buFont typeface="+mj-lt"/>
              <a:buAutoNum type="arabicPeriod"/>
            </a:pPr>
            <a:r>
              <a:rPr lang="he-IL" sz="2000" b="1" dirty="0">
                <a:latin typeface="Calibri" panose="020F0502020204030204" pitchFamily="34" charset="0"/>
                <a:cs typeface="Calibri" panose="020F0502020204030204" pitchFamily="34" charset="0"/>
              </a:rPr>
              <a:t>כדאי לבטל את שיעורי הבית מחטיבת הביניים ואילך. </a:t>
            </a:r>
          </a:p>
          <a:p>
            <a:pPr marL="342900" indent="-342900">
              <a:buClr>
                <a:srgbClr val="00649E"/>
              </a:buClr>
              <a:buFont typeface="+mj-lt"/>
              <a:buAutoNum type="arabicPeriod"/>
            </a:pPr>
            <a:r>
              <a:rPr lang="he-IL" sz="2000" b="1" dirty="0">
                <a:latin typeface="Calibri" panose="020F0502020204030204" pitchFamily="34" charset="0"/>
                <a:cs typeface="Calibri" panose="020F0502020204030204" pitchFamily="34" charset="0"/>
              </a:rPr>
              <a:t>יום הלימודים צריך להתחיל שעה מאוחר יותר. </a:t>
            </a:r>
          </a:p>
          <a:p>
            <a:pPr marL="342900" indent="-342900">
              <a:buClr>
                <a:srgbClr val="00649E"/>
              </a:buClr>
              <a:buFont typeface="+mj-lt"/>
              <a:buAutoNum type="arabicPeriod"/>
            </a:pPr>
            <a:r>
              <a:rPr lang="he-IL" sz="2000" b="1" dirty="0">
                <a:latin typeface="Calibri" panose="020F0502020204030204" pitchFamily="34" charset="0"/>
                <a:cs typeface="Calibri" panose="020F0502020204030204" pitchFamily="34" charset="0"/>
              </a:rPr>
              <a:t>חופשת הקיץ צריכה להיות ארוכה יותר.</a:t>
            </a:r>
          </a:p>
          <a:p>
            <a:pPr marL="342900" indent="-342900">
              <a:buClr>
                <a:srgbClr val="00649E"/>
              </a:buClr>
              <a:buFont typeface="+mj-lt"/>
              <a:buAutoNum type="arabicPeriod"/>
            </a:pPr>
            <a:r>
              <a:rPr lang="he-IL" sz="2000" b="1" dirty="0">
                <a:latin typeface="Calibri" panose="020F0502020204030204" pitchFamily="34" charset="0"/>
                <a:cs typeface="Calibri" panose="020F0502020204030204" pitchFamily="34" charset="0"/>
              </a:rPr>
              <a:t>יש לאפשר להיבחן עם חומר פתוח</a:t>
            </a:r>
            <a:r>
              <a:rPr lang="en-US" sz="2000" b="1" dirty="0">
                <a:latin typeface="Calibri" panose="020F0502020204030204" pitchFamily="34" charset="0"/>
                <a:cs typeface="Calibri" panose="020F0502020204030204" pitchFamily="34" charset="0"/>
              </a:rPr>
              <a:t>.</a:t>
            </a:r>
            <a:endParaRPr lang="he-IL" sz="2000" b="1" dirty="0">
              <a:latin typeface="Calibri" panose="020F0502020204030204" pitchFamily="34" charset="0"/>
              <a:cs typeface="Calibri" panose="020F0502020204030204" pitchFamily="34" charset="0"/>
            </a:endParaRPr>
          </a:p>
          <a:p>
            <a:pPr>
              <a:lnSpc>
                <a:spcPct val="150000"/>
              </a:lnSpc>
            </a:pPr>
            <a:endParaRPr lang="he-IL" sz="1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מומלץ לשאול: </a:t>
            </a:r>
          </a:p>
          <a:p>
            <a:pPr marL="342900" indent="-342900">
              <a:buFont typeface="Arial" panose="020B0604020202020204" pitchFamily="34" charset="0"/>
              <a:buChar char="•"/>
            </a:pPr>
            <a:r>
              <a:rPr lang="he-IL" sz="2000" dirty="0">
                <a:latin typeface="Calibri" panose="020F0502020204030204" pitchFamily="34" charset="0"/>
                <a:cs typeface="Calibri" panose="020F0502020204030204" pitchFamily="34" charset="0"/>
              </a:rPr>
              <a:t>מה ניתן ללמוד מהתרגיל עליכם ועל הנושאים שעלו ממשפטי העמדה? </a:t>
            </a:r>
          </a:p>
          <a:p>
            <a:pPr marL="342900" indent="-342900">
              <a:buFont typeface="Arial" panose="020B0604020202020204" pitchFamily="34" charset="0"/>
              <a:buChar char="•"/>
            </a:pPr>
            <a:r>
              <a:rPr lang="he-IL" sz="2000" dirty="0">
                <a:latin typeface="Calibri" panose="020F0502020204030204" pitchFamily="34" charset="0"/>
                <a:cs typeface="Calibri" panose="020F0502020204030204" pitchFamily="34" charset="0"/>
              </a:rPr>
              <a:t>האם הופתעתם מהעמדות שהביעו חבריכם וחברותיכם לכיתה? מדוע? </a:t>
            </a:r>
            <a:endParaRPr lang="he-IL" sz="2000" b="1" dirty="0">
              <a:latin typeface="Calibri" panose="020F0502020204030204" pitchFamily="34" charset="0"/>
            </a:endParaRPr>
          </a:p>
        </p:txBody>
      </p:sp>
      <p:sp>
        <p:nvSpPr>
          <p:cNvPr id="8" name="תיבת טקסט 4">
            <a:extLst>
              <a:ext uri="{FF2B5EF4-FFF2-40B4-BE49-F238E27FC236}">
                <a16:creationId xmlns:a16="http://schemas.microsoft.com/office/drawing/2014/main" id="{5938EA68-C531-E3C1-09E9-5C45BEEF2F4D}"/>
              </a:ext>
            </a:extLst>
          </p:cNvPr>
          <p:cNvSpPr txBox="1"/>
          <p:nvPr/>
        </p:nvSpPr>
        <p:spPr>
          <a:xfrm>
            <a:off x="-239910" y="404664"/>
            <a:ext cx="4246809" cy="423514"/>
          </a:xfrm>
          <a:prstGeom prst="rect">
            <a:avLst/>
          </a:prstGeom>
          <a:noFill/>
        </p:spPr>
        <p:txBody>
          <a:bodyPr wrap="square">
            <a:spAutoFit/>
          </a:bodyPr>
          <a:lstStyle/>
          <a:p>
            <a:pPr>
              <a:lnSpc>
                <a:spcPct val="150000"/>
              </a:lnSpc>
              <a:spcAft>
                <a:spcPts val="1000"/>
              </a:spcAft>
            </a:pPr>
            <a:r>
              <a:rPr lang="he-IL" sz="1600" b="1" dirty="0">
                <a:solidFill>
                  <a:srgbClr val="00649E"/>
                </a:solidFill>
                <a:latin typeface="Calibri" panose="020F0502020204030204" pitchFamily="34" charset="0"/>
                <a:cs typeface="Calibri" panose="020F0502020204030204" pitchFamily="34" charset="0"/>
              </a:rPr>
              <a:t>(מומלץ לתלמידי ותלמידות </a:t>
            </a:r>
            <a:r>
              <a:rPr lang="he-IL" sz="1600" b="1" dirty="0" err="1">
                <a:solidFill>
                  <a:srgbClr val="00649E"/>
                </a:solidFill>
                <a:latin typeface="Calibri" panose="020F0502020204030204" pitchFamily="34" charset="0"/>
                <a:cs typeface="Calibri" panose="020F0502020204030204" pitchFamily="34" charset="0"/>
              </a:rPr>
              <a:t>חט"ע</a:t>
            </a:r>
            <a:r>
              <a:rPr lang="he-IL" sz="1600" b="1" dirty="0">
                <a:solidFill>
                  <a:srgbClr val="00649E"/>
                </a:solidFill>
                <a:latin typeface="Calibri" panose="020F0502020204030204" pitchFamily="34" charset="0"/>
                <a:cs typeface="Calibri" panose="020F0502020204030204" pitchFamily="34" charset="0"/>
              </a:rPr>
              <a:t>)</a:t>
            </a:r>
          </a:p>
        </p:txBody>
      </p:sp>
      <p:grpSp>
        <p:nvGrpSpPr>
          <p:cNvPr id="9" name="Group 8">
            <a:extLst>
              <a:ext uri="{FF2B5EF4-FFF2-40B4-BE49-F238E27FC236}">
                <a16:creationId xmlns:a16="http://schemas.microsoft.com/office/drawing/2014/main" id="{174C37A8-BDBF-A07B-E847-FA45C83F7C54}"/>
              </a:ext>
            </a:extLst>
          </p:cNvPr>
          <p:cNvGrpSpPr/>
          <p:nvPr/>
        </p:nvGrpSpPr>
        <p:grpSpPr>
          <a:xfrm>
            <a:off x="2577679" y="332656"/>
            <a:ext cx="11512003" cy="429351"/>
            <a:chOff x="5809607" y="332656"/>
            <a:chExt cx="6383981" cy="429351"/>
          </a:xfrm>
        </p:grpSpPr>
        <p:cxnSp>
          <p:nvCxnSpPr>
            <p:cNvPr id="10" name="Straight Connector 5">
              <a:extLst>
                <a:ext uri="{FF2B5EF4-FFF2-40B4-BE49-F238E27FC236}">
                  <a16:creationId xmlns:a16="http://schemas.microsoft.com/office/drawing/2014/main" id="{D4046BD8-721C-1659-E91C-A53A49C6634A}"/>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id="{90D8C59F-C816-A424-CA3F-66D2C2E6C32B}"/>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2" name="מלבן 1">
              <a:extLst>
                <a:ext uri="{FF2B5EF4-FFF2-40B4-BE49-F238E27FC236}">
                  <a16:creationId xmlns:a16="http://schemas.microsoft.com/office/drawing/2014/main" id="{3399C2CF-54AC-EAED-4898-6C5A95084B8B}"/>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3" name="Group 12">
            <a:extLst>
              <a:ext uri="{FF2B5EF4-FFF2-40B4-BE49-F238E27FC236}">
                <a16:creationId xmlns:a16="http://schemas.microsoft.com/office/drawing/2014/main" id="{5AB617C0-1B4B-49E0-D39B-E118422F42CA}"/>
              </a:ext>
            </a:extLst>
          </p:cNvPr>
          <p:cNvGrpSpPr/>
          <p:nvPr/>
        </p:nvGrpSpPr>
        <p:grpSpPr>
          <a:xfrm>
            <a:off x="10345266" y="548680"/>
            <a:ext cx="1440160" cy="1440160"/>
            <a:chOff x="10201250" y="1196752"/>
            <a:chExt cx="1440160" cy="1440160"/>
          </a:xfrm>
        </p:grpSpPr>
        <p:sp>
          <p:nvSpPr>
            <p:cNvPr id="14" name="Oval 13">
              <a:extLst>
                <a:ext uri="{FF2B5EF4-FFF2-40B4-BE49-F238E27FC236}">
                  <a16:creationId xmlns:a16="http://schemas.microsoft.com/office/drawing/2014/main" id="{AE81DCE0-EAC7-5506-C754-C48EF9832892}"/>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5" name="TextBox 14">
              <a:extLst>
                <a:ext uri="{FF2B5EF4-FFF2-40B4-BE49-F238E27FC236}">
                  <a16:creationId xmlns:a16="http://schemas.microsoft.com/office/drawing/2014/main" id="{DC40F5B1-60EE-97C5-CBEA-94D6A3221D68}"/>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6" name="TextBox 15">
            <a:extLst>
              <a:ext uri="{FF2B5EF4-FFF2-40B4-BE49-F238E27FC236}">
                <a16:creationId xmlns:a16="http://schemas.microsoft.com/office/drawing/2014/main" id="{53B40853-0BD1-4472-3BB1-B4EA2F5F3AAE}"/>
              </a:ext>
            </a:extLst>
          </p:cNvPr>
          <p:cNvSpPr txBox="1"/>
          <p:nvPr/>
        </p:nvSpPr>
        <p:spPr>
          <a:xfrm>
            <a:off x="10473148"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-7-</a:t>
            </a:r>
          </a:p>
        </p:txBody>
      </p:sp>
    </p:spTree>
    <p:extLst>
      <p:ext uri="{BB962C8B-B14F-4D97-AF65-F5344CB8AC3E}">
        <p14:creationId xmlns:p14="http://schemas.microsoft.com/office/powerpoint/2010/main" val="1184934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2" name="תיבת טקסט 4">
            <a:extLst>
              <a:ext uri="{FF2B5EF4-FFF2-40B4-BE49-F238E27FC236}">
                <a16:creationId xmlns:a16="http://schemas.microsoft.com/office/drawing/2014/main" id="{83D8B685-01D2-CF00-0A70-26939FB3C57A}"/>
              </a:ext>
            </a:extLst>
          </p:cNvPr>
          <p:cNvSpPr txBox="1"/>
          <p:nvPr/>
        </p:nvSpPr>
        <p:spPr>
          <a:xfrm>
            <a:off x="1126580" y="1052739"/>
            <a:ext cx="8928991" cy="5883021"/>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תמשיך להקריא </a:t>
            </a:r>
            <a:r>
              <a:rPr lang="he-IL" sz="2000" b="1" dirty="0">
                <a:latin typeface="Calibri" panose="020F0502020204030204" pitchFamily="34" charset="0"/>
                <a:cs typeface="Calibri" panose="020F0502020204030204" pitchFamily="34" charset="0"/>
              </a:rPr>
              <a:t>משפטי עמדה, עדיין כאלה הקשורים בהוויה </a:t>
            </a:r>
            <a:r>
              <a:rPr lang="he-IL" sz="2000" b="1" dirty="0" err="1">
                <a:latin typeface="Calibri" panose="020F0502020204030204" pitchFamily="34" charset="0"/>
                <a:cs typeface="Calibri" panose="020F0502020204030204" pitchFamily="34" charset="0"/>
              </a:rPr>
              <a:t>הבית־ספרית</a:t>
            </a:r>
            <a:r>
              <a:rPr lang="he-IL" sz="2000" b="1" dirty="0">
                <a:latin typeface="Calibri" panose="020F0502020204030204" pitchFamily="34" charset="0"/>
                <a:cs typeface="Calibri" panose="020F0502020204030204" pitchFamily="34" charset="0"/>
              </a:rPr>
              <a:t>.</a:t>
            </a:r>
          </a:p>
          <a:p>
            <a:pPr lvl="0"/>
            <a:r>
              <a:rPr lang="he-IL" sz="2000" b="1" dirty="0">
                <a:latin typeface="Calibri" panose="020F0502020204030204" pitchFamily="34" charset="0"/>
                <a:cs typeface="Calibri" panose="020F0502020204030204" pitchFamily="34" charset="0"/>
              </a:rPr>
              <a:t> בתום כל משפט, יקומו המסכימים עימו והמתלבטים ירימו שלט מתאים. </a:t>
            </a:r>
          </a:p>
          <a:p>
            <a:pPr lvl="0"/>
            <a:endParaRPr lang="he-IL" sz="2000" b="1" dirty="0">
              <a:latin typeface="Calibri" panose="020F0502020204030204" pitchFamily="34" charset="0"/>
              <a:cs typeface="Calibri" panose="020F0502020204030204" pitchFamily="34" charset="0"/>
            </a:endParaRP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יש לאסור שימוש בטלפונים גם בזמן ההפסקות.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תלמידים צריכים להשתתף בקביעת כללי בית הספר.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במקרה של הפרת משמעת חמורה מותר להעניש כיתה שלמה.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ציונים הם הדרך הטובה ביותר להעריך למידה. </a:t>
            </a:r>
          </a:p>
          <a:p>
            <a:pPr>
              <a:lnSpc>
                <a:spcPct val="150000"/>
              </a:lnSpc>
            </a:pPr>
            <a:endParaRPr lang="he-IL" sz="2000" dirty="0"/>
          </a:p>
          <a:p>
            <a:pPr>
              <a:lnSpc>
                <a:spcPct val="150000"/>
              </a:lnSpc>
            </a:pPr>
            <a:r>
              <a:rPr lang="he-IL" sz="2000" b="1" dirty="0">
                <a:solidFill>
                  <a:srgbClr val="00649E"/>
                </a:solidFill>
                <a:latin typeface="Calibri" panose="020F0502020204030204" pitchFamily="34" charset="0"/>
                <a:cs typeface="Calibri" panose="020F0502020204030204" pitchFamily="34" charset="0"/>
              </a:rPr>
              <a:t>המורה תאפשר </a:t>
            </a:r>
            <a:r>
              <a:rPr lang="he-IL" sz="2000" b="1" dirty="0">
                <a:latin typeface="Calibri" panose="020F0502020204030204" pitchFamily="34" charset="0"/>
                <a:cs typeface="Calibri" panose="020F0502020204030204" pitchFamily="34" charset="0"/>
              </a:rPr>
              <a:t>לכמה תלמידים החושבים שונה זה מזה, להסביר אחד או שניים מהמשפטים ולהגיב זה לזה.</a:t>
            </a:r>
          </a:p>
          <a:p>
            <a:pPr lvl="0">
              <a:lnSpc>
                <a:spcPct val="150000"/>
              </a:lnSpc>
            </a:pPr>
            <a:endParaRPr lang="he-IL" sz="2000" dirty="0"/>
          </a:p>
          <a:p>
            <a:r>
              <a:rPr lang="he-IL" sz="2000" b="1" dirty="0">
                <a:solidFill>
                  <a:srgbClr val="00649E"/>
                </a:solidFill>
                <a:latin typeface="Calibri" panose="020F0502020204030204" pitchFamily="34" charset="0"/>
                <a:cs typeface="Calibri" panose="020F0502020204030204" pitchFamily="34" charset="0"/>
              </a:rPr>
              <a:t>המורה תקריא</a:t>
            </a:r>
            <a:r>
              <a:rPr lang="he-IL" sz="2000" b="1" dirty="0">
                <a:latin typeface="Calibri" panose="020F0502020204030204" pitchFamily="34" charset="0"/>
                <a:cs typeface="Calibri" panose="020F0502020204030204" pitchFamily="34" charset="0"/>
              </a:rPr>
              <a:t> משפטי עמדה המעוררים מתח בין ערכים:</a:t>
            </a:r>
          </a:p>
          <a:p>
            <a:pPr marL="342900" indent="-342900">
              <a:lnSpc>
                <a:spcPct val="150000"/>
              </a:lnSpc>
              <a:buFont typeface="Arial" panose="020B0604020202020204" pitchFamily="34" charset="0"/>
              <a:buChar char="•"/>
            </a:pPr>
            <a:endParaRPr lang="he-IL" sz="2000" dirty="0"/>
          </a:p>
          <a:p>
            <a:pPr>
              <a:lnSpc>
                <a:spcPct val="150000"/>
              </a:lnSpc>
            </a:pPr>
            <a:endParaRPr lang="he-IL" sz="2000" b="1" dirty="0">
              <a:latin typeface="Calibri" panose="020F0502020204030204" pitchFamily="34" charset="0"/>
            </a:endParaRPr>
          </a:p>
        </p:txBody>
      </p:sp>
      <p:grpSp>
        <p:nvGrpSpPr>
          <p:cNvPr id="3" name="Group 2">
            <a:extLst>
              <a:ext uri="{FF2B5EF4-FFF2-40B4-BE49-F238E27FC236}">
                <a16:creationId xmlns:a16="http://schemas.microsoft.com/office/drawing/2014/main" id="{B1A74AC5-09C3-3EEB-0BE7-AEA95D75D64B}"/>
              </a:ext>
            </a:extLst>
          </p:cNvPr>
          <p:cNvGrpSpPr/>
          <p:nvPr/>
        </p:nvGrpSpPr>
        <p:grpSpPr>
          <a:xfrm>
            <a:off x="2433663" y="332656"/>
            <a:ext cx="11512003" cy="429351"/>
            <a:chOff x="5809607" y="332656"/>
            <a:chExt cx="6383981" cy="429351"/>
          </a:xfrm>
        </p:grpSpPr>
        <p:cxnSp>
          <p:nvCxnSpPr>
            <p:cNvPr id="5" name="Straight Connector 5">
              <a:extLst>
                <a:ext uri="{FF2B5EF4-FFF2-40B4-BE49-F238E27FC236}">
                  <a16:creationId xmlns:a16="http://schemas.microsoft.com/office/drawing/2014/main" id="{37EEE1D6-A672-EBFF-FAE7-A71E089A7DE2}"/>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6" name="Straight Connector 4">
              <a:extLst>
                <a:ext uri="{FF2B5EF4-FFF2-40B4-BE49-F238E27FC236}">
                  <a16:creationId xmlns:a16="http://schemas.microsoft.com/office/drawing/2014/main" id="{BF671DBA-E3C4-8645-2292-2D8893F0F753}"/>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7" name="מלבן 1">
              <a:extLst>
                <a:ext uri="{FF2B5EF4-FFF2-40B4-BE49-F238E27FC236}">
                  <a16:creationId xmlns:a16="http://schemas.microsoft.com/office/drawing/2014/main" id="{985EA233-4B87-7733-91D6-06BD002A188E}"/>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7" name="Group 16">
            <a:extLst>
              <a:ext uri="{FF2B5EF4-FFF2-40B4-BE49-F238E27FC236}">
                <a16:creationId xmlns:a16="http://schemas.microsoft.com/office/drawing/2014/main" id="{82CDD500-4C5F-A62B-5D4D-06E0EDF15CD0}"/>
              </a:ext>
            </a:extLst>
          </p:cNvPr>
          <p:cNvGrpSpPr/>
          <p:nvPr/>
        </p:nvGrpSpPr>
        <p:grpSpPr>
          <a:xfrm>
            <a:off x="10201250" y="548680"/>
            <a:ext cx="1440160" cy="1440160"/>
            <a:chOff x="10201250" y="1196752"/>
            <a:chExt cx="1440160" cy="1440160"/>
          </a:xfrm>
        </p:grpSpPr>
        <p:sp>
          <p:nvSpPr>
            <p:cNvPr id="18" name="Oval 17">
              <a:extLst>
                <a:ext uri="{FF2B5EF4-FFF2-40B4-BE49-F238E27FC236}">
                  <a16:creationId xmlns:a16="http://schemas.microsoft.com/office/drawing/2014/main" id="{46360452-398B-D427-5EC2-99ADC119D085}"/>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9" name="TextBox 18">
              <a:extLst>
                <a:ext uri="{FF2B5EF4-FFF2-40B4-BE49-F238E27FC236}">
                  <a16:creationId xmlns:a16="http://schemas.microsoft.com/office/drawing/2014/main" id="{7D644C74-8AB0-5DD9-E6F4-FEA35B3B241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20" name="TextBox 19">
            <a:extLst>
              <a:ext uri="{FF2B5EF4-FFF2-40B4-BE49-F238E27FC236}">
                <a16:creationId xmlns:a16="http://schemas.microsoft.com/office/drawing/2014/main" id="{27B85D27-4B2C-4994-F9F8-BCDDD65F65B7}"/>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-8-</a:t>
            </a:r>
          </a:p>
        </p:txBody>
      </p:sp>
    </p:spTree>
    <p:extLst>
      <p:ext uri="{BB962C8B-B14F-4D97-AF65-F5344CB8AC3E}">
        <p14:creationId xmlns:p14="http://schemas.microsoft.com/office/powerpoint/2010/main" val="4240111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4" name="תיבת טקסט 4">
            <a:extLst>
              <a:ext uri="{FF2B5EF4-FFF2-40B4-BE49-F238E27FC236}">
                <a16:creationId xmlns:a16="http://schemas.microsoft.com/office/drawing/2014/main" id="{6DFE81A3-C577-EB9B-F4E2-1012A9004DAA}"/>
              </a:ext>
            </a:extLst>
          </p:cNvPr>
          <p:cNvSpPr txBox="1"/>
          <p:nvPr/>
        </p:nvSpPr>
        <p:spPr>
          <a:xfrm>
            <a:off x="1126580" y="1052739"/>
            <a:ext cx="8928991" cy="5507662"/>
          </a:xfrm>
          <a:prstGeom prst="rect">
            <a:avLst/>
          </a:prstGeom>
          <a:noFill/>
        </p:spPr>
        <p:txBody>
          <a:bodyPr wrap="square">
            <a:spAutoFit/>
          </a:bodyPr>
          <a:lstStyle/>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חשוב יותר לשמור על אחדות הקבוצה מאשר לומר כל מה שאני חושב/ת.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יש דעות שאסור לתת להן מקום בשיח.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כל עוד אדם אינו נוקט אלימות, מותר לו לומר כל דבר.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כאשר הרוב קיבל החלטה, המיעוט צריך להפסיק להתנגד לה.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כשאני בטוח/ה שאני צודק/ת, האחריות שלי היא לשכנע את האחר.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אפשר לכבד אדם גם כאשר איני מכבד/ת את עמדתו.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ויכוח חריף יכול לחזק את הקשר בין אנשים.</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תפקידו של מנהיג הוא לא למצוא חן אלא לנווט את הציבור לעבר מסלול חיים טוב יותר.</a:t>
            </a:r>
          </a:p>
          <a:p>
            <a:pPr>
              <a:lnSpc>
                <a:spcPct val="150000"/>
              </a:lnSpc>
              <a:buClr>
                <a:srgbClr val="00649E"/>
              </a:buClr>
            </a:pPr>
            <a:endParaRPr lang="he-IL" sz="1500" b="1" dirty="0">
              <a:latin typeface="Calibri" panose="020F0502020204030204" pitchFamily="34" charset="0"/>
              <a:cs typeface="Calibri" panose="020F0502020204030204" pitchFamily="34" charset="0"/>
            </a:endParaRPr>
          </a:p>
          <a:p>
            <a:pPr>
              <a:lnSpc>
                <a:spcPct val="150000"/>
              </a:lnSpc>
              <a:buClr>
                <a:srgbClr val="00649E"/>
              </a:buClr>
            </a:pPr>
            <a:endParaRPr lang="he-IL" sz="1500" b="1"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כדאי לאפשר </a:t>
            </a:r>
            <a:r>
              <a:rPr lang="he-IL" sz="2000" b="1" dirty="0">
                <a:latin typeface="Calibri" panose="020F0502020204030204" pitchFamily="34" charset="0"/>
                <a:cs typeface="Calibri" panose="020F0502020204030204" pitchFamily="34" charset="0"/>
              </a:rPr>
              <a:t>לכמה תלמידים החושבים שונה זה מזה, להסביר אחד מהמשפטים שעורר סערה,</a:t>
            </a:r>
            <a:r>
              <a:rPr lang="he-IL" sz="2000" b="1" dirty="0">
                <a:solidFill>
                  <a:srgbClr val="FF0000"/>
                </a:solidFill>
                <a:latin typeface="Calibri" panose="020F0502020204030204" pitchFamily="34" charset="0"/>
                <a:cs typeface="Calibri" panose="020F0502020204030204" pitchFamily="34" charset="0"/>
              </a:rPr>
              <a:t> </a:t>
            </a:r>
            <a:r>
              <a:rPr lang="he-IL" sz="2000" b="1" dirty="0">
                <a:latin typeface="Calibri" panose="020F0502020204030204" pitchFamily="34" charset="0"/>
                <a:cs typeface="Calibri" panose="020F0502020204030204" pitchFamily="34" charset="0"/>
              </a:rPr>
              <a:t>ולהגיב זה לזה.</a:t>
            </a:r>
            <a:endParaRPr lang="he-IL" sz="2000" b="1" strike="sngStrike" dirty="0">
              <a:solidFill>
                <a:srgbClr val="FF0000"/>
              </a:solidFill>
              <a:latin typeface="Calibri" panose="020F0502020204030204" pitchFamily="34" charset="0"/>
              <a:cs typeface="Calibri" panose="020F0502020204030204" pitchFamily="34" charset="0"/>
            </a:endParaRPr>
          </a:p>
          <a:p>
            <a:pPr>
              <a:lnSpc>
                <a:spcPct val="150000"/>
              </a:lnSpc>
              <a:buClr>
                <a:srgbClr val="00649E"/>
              </a:buClr>
            </a:pPr>
            <a:endParaRPr lang="he-IL" sz="2000" b="1" dirty="0">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B5DC0294-8662-8C99-B7BB-8DAE56749B6A}"/>
              </a:ext>
            </a:extLst>
          </p:cNvPr>
          <p:cNvGrpSpPr/>
          <p:nvPr/>
        </p:nvGrpSpPr>
        <p:grpSpPr>
          <a:xfrm>
            <a:off x="2433663" y="332656"/>
            <a:ext cx="11512003" cy="429351"/>
            <a:chOff x="5809607" y="332656"/>
            <a:chExt cx="6383981" cy="429351"/>
          </a:xfrm>
        </p:grpSpPr>
        <p:cxnSp>
          <p:nvCxnSpPr>
            <p:cNvPr id="9" name="Straight Connector 5">
              <a:extLst>
                <a:ext uri="{FF2B5EF4-FFF2-40B4-BE49-F238E27FC236}">
                  <a16:creationId xmlns:a16="http://schemas.microsoft.com/office/drawing/2014/main" id="{C49A6C82-6364-5DF7-A9FA-F78E61F26664}"/>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0" name="Straight Connector 4">
              <a:extLst>
                <a:ext uri="{FF2B5EF4-FFF2-40B4-BE49-F238E27FC236}">
                  <a16:creationId xmlns:a16="http://schemas.microsoft.com/office/drawing/2014/main" id="{C32A5D07-1D5B-DED6-AD3F-8421BC39C8D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1" name="מלבן 1">
              <a:extLst>
                <a:ext uri="{FF2B5EF4-FFF2-40B4-BE49-F238E27FC236}">
                  <a16:creationId xmlns:a16="http://schemas.microsoft.com/office/drawing/2014/main" id="{FE0A71AD-567D-98BA-AE70-7B5700305DF7}"/>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2" name="Group 11">
            <a:extLst>
              <a:ext uri="{FF2B5EF4-FFF2-40B4-BE49-F238E27FC236}">
                <a16:creationId xmlns:a16="http://schemas.microsoft.com/office/drawing/2014/main" id="{2E5807EF-6A9A-EF4A-9CAE-BD5C6F6067A2}"/>
              </a:ext>
            </a:extLst>
          </p:cNvPr>
          <p:cNvGrpSpPr/>
          <p:nvPr/>
        </p:nvGrpSpPr>
        <p:grpSpPr>
          <a:xfrm>
            <a:off x="10201250" y="548680"/>
            <a:ext cx="1440160" cy="1440160"/>
            <a:chOff x="10201250" y="1196752"/>
            <a:chExt cx="1440160" cy="1440160"/>
          </a:xfrm>
        </p:grpSpPr>
        <p:sp>
          <p:nvSpPr>
            <p:cNvPr id="13" name="Oval 12">
              <a:extLst>
                <a:ext uri="{FF2B5EF4-FFF2-40B4-BE49-F238E27FC236}">
                  <a16:creationId xmlns:a16="http://schemas.microsoft.com/office/drawing/2014/main" id="{711BB5DF-22CE-1982-99B9-283FCC396596}"/>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4" name="TextBox 13">
              <a:extLst>
                <a:ext uri="{FF2B5EF4-FFF2-40B4-BE49-F238E27FC236}">
                  <a16:creationId xmlns:a16="http://schemas.microsoft.com/office/drawing/2014/main" id="{FEFB0581-5F1A-AC97-324F-E85FA4513AD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5" name="TextBox 14">
            <a:extLst>
              <a:ext uri="{FF2B5EF4-FFF2-40B4-BE49-F238E27FC236}">
                <a16:creationId xmlns:a16="http://schemas.microsoft.com/office/drawing/2014/main" id="{4F0DFA21-356C-400E-2EA0-474836EFF7E8}"/>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-9-</a:t>
            </a:r>
          </a:p>
        </p:txBody>
      </p:sp>
    </p:spTree>
    <p:extLst>
      <p:ext uri="{BB962C8B-B14F-4D97-AF65-F5344CB8AC3E}">
        <p14:creationId xmlns:p14="http://schemas.microsoft.com/office/powerpoint/2010/main" val="857211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2" name="תיבת טקסט 4">
            <a:extLst>
              <a:ext uri="{FF2B5EF4-FFF2-40B4-BE49-F238E27FC236}">
                <a16:creationId xmlns:a16="http://schemas.microsoft.com/office/drawing/2014/main" id="{039B7BD1-AD8D-D531-1B90-0020674B2DFD}"/>
              </a:ext>
            </a:extLst>
          </p:cNvPr>
          <p:cNvSpPr txBox="1"/>
          <p:nvPr/>
        </p:nvSpPr>
        <p:spPr>
          <a:xfrm>
            <a:off x="1126580" y="1052739"/>
            <a:ext cx="8928991" cy="5097293"/>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כאשר השיח הופך לוויכוח, תעצור המורה את הפעילות ותאמר:</a:t>
            </a:r>
          </a:p>
          <a:p>
            <a:pPr>
              <a:lnSpc>
                <a:spcPct val="150000"/>
              </a:lnSpc>
              <a:buNone/>
            </a:pPr>
            <a:r>
              <a:rPr lang="he-IL" sz="2000" b="1" dirty="0">
                <a:latin typeface="Calibri" panose="020F0502020204030204" pitchFamily="34" charset="0"/>
                <a:cs typeface="Calibri" panose="020F0502020204030204" pitchFamily="34" charset="0"/>
              </a:rPr>
              <a:t>לפני רגע רק עמדנו או נשארנו לשבת כתגובה למשפטי עמדה שונים. בדקות האחרונות האווירה השתנתה. מה קרה? מה הביא לשינוי?</a:t>
            </a:r>
          </a:p>
          <a:p>
            <a:pPr>
              <a:lnSpc>
                <a:spcPct val="150000"/>
              </a:lnSpc>
              <a:buNone/>
            </a:pPr>
            <a:endParaRPr lang="he-IL" sz="2000" b="1" dirty="0">
              <a:latin typeface="Calibri" panose="020F0502020204030204" pitchFamily="34" charset="0"/>
              <a:cs typeface="Calibri" panose="020F0502020204030204" pitchFamily="34" charset="0"/>
            </a:endParaRPr>
          </a:p>
          <a:p>
            <a:pPr>
              <a:lnSpc>
                <a:spcPct val="150000"/>
              </a:lnSpc>
              <a:buNone/>
            </a:pPr>
            <a:r>
              <a:rPr lang="he-IL" sz="2000" b="1" dirty="0">
                <a:solidFill>
                  <a:srgbClr val="00649E"/>
                </a:solidFill>
                <a:latin typeface="Calibri" panose="020F0502020204030204" pitchFamily="34" charset="0"/>
                <a:cs typeface="Calibri" panose="020F0502020204030204" pitchFamily="34" charset="0"/>
              </a:rPr>
              <a:t>שאלות מנחות:</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מתי רק הבענו עמדות שונות?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באיזה רגע נוצרה מחלוקת?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מתי המחלוקת הפכה לוויכוח?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מה גרם לכם לרצות להסביר את עמדתכם?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מה גרם לכם לרצות להגיב לדברי הצד האחר?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האם הקשבתם לאחר כדי להבין את עמדתו? או בגלל סיבה אחרת?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האם מישהו שינה את עמדתו בעקבות הדברים ששמע?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האם העובדה שלא שיניתם את דעתכם אומרת שהוויכוח נכשל?</a:t>
            </a:r>
          </a:p>
        </p:txBody>
      </p:sp>
      <p:grpSp>
        <p:nvGrpSpPr>
          <p:cNvPr id="3" name="Group 2">
            <a:extLst>
              <a:ext uri="{FF2B5EF4-FFF2-40B4-BE49-F238E27FC236}">
                <a16:creationId xmlns:a16="http://schemas.microsoft.com/office/drawing/2014/main" id="{5A8C79C7-23B0-25FF-973C-FDE122250647}"/>
              </a:ext>
            </a:extLst>
          </p:cNvPr>
          <p:cNvGrpSpPr/>
          <p:nvPr/>
        </p:nvGrpSpPr>
        <p:grpSpPr>
          <a:xfrm>
            <a:off x="2433663" y="332656"/>
            <a:ext cx="11512003" cy="429351"/>
            <a:chOff x="5809607" y="332656"/>
            <a:chExt cx="6383981" cy="429351"/>
          </a:xfrm>
        </p:grpSpPr>
        <p:cxnSp>
          <p:nvCxnSpPr>
            <p:cNvPr id="5" name="Straight Connector 5">
              <a:extLst>
                <a:ext uri="{FF2B5EF4-FFF2-40B4-BE49-F238E27FC236}">
                  <a16:creationId xmlns:a16="http://schemas.microsoft.com/office/drawing/2014/main" id="{4F57E9E0-7831-50EB-B5D0-464C05D95F8B}"/>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6" name="Straight Connector 4">
              <a:extLst>
                <a:ext uri="{FF2B5EF4-FFF2-40B4-BE49-F238E27FC236}">
                  <a16:creationId xmlns:a16="http://schemas.microsoft.com/office/drawing/2014/main" id="{B2578457-1D2F-0C20-5729-C128718E6D3B}"/>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7" name="מלבן 1">
              <a:extLst>
                <a:ext uri="{FF2B5EF4-FFF2-40B4-BE49-F238E27FC236}">
                  <a16:creationId xmlns:a16="http://schemas.microsoft.com/office/drawing/2014/main" id="{278605E3-C96C-0628-1C81-A25552F2C21F}"/>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6" name="Group 15">
            <a:extLst>
              <a:ext uri="{FF2B5EF4-FFF2-40B4-BE49-F238E27FC236}">
                <a16:creationId xmlns:a16="http://schemas.microsoft.com/office/drawing/2014/main" id="{CD4E53D5-9CDF-A37A-D589-FDA0BA9DA7DE}"/>
              </a:ext>
            </a:extLst>
          </p:cNvPr>
          <p:cNvGrpSpPr/>
          <p:nvPr/>
        </p:nvGrpSpPr>
        <p:grpSpPr>
          <a:xfrm>
            <a:off x="10201250" y="548680"/>
            <a:ext cx="1440160" cy="1440160"/>
            <a:chOff x="10201250" y="1196752"/>
            <a:chExt cx="1440160" cy="1440160"/>
          </a:xfrm>
        </p:grpSpPr>
        <p:sp>
          <p:nvSpPr>
            <p:cNvPr id="17" name="Oval 16">
              <a:extLst>
                <a:ext uri="{FF2B5EF4-FFF2-40B4-BE49-F238E27FC236}">
                  <a16:creationId xmlns:a16="http://schemas.microsoft.com/office/drawing/2014/main" id="{FBA080B6-A09B-6EE9-52DA-208E1C93E9BA}"/>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8" name="TextBox 17">
              <a:extLst>
                <a:ext uri="{FF2B5EF4-FFF2-40B4-BE49-F238E27FC236}">
                  <a16:creationId xmlns:a16="http://schemas.microsoft.com/office/drawing/2014/main" id="{BA2CF336-7BA5-83A0-8954-891474828A92}"/>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9" name="TextBox 18">
            <a:extLst>
              <a:ext uri="{FF2B5EF4-FFF2-40B4-BE49-F238E27FC236}">
                <a16:creationId xmlns:a16="http://schemas.microsoft.com/office/drawing/2014/main" id="{F6A4288B-8326-94F4-BEB6-343991CB84B6}"/>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-10-</a:t>
            </a:r>
          </a:p>
        </p:txBody>
      </p:sp>
    </p:spTree>
    <p:extLst>
      <p:ext uri="{BB962C8B-B14F-4D97-AF65-F5344CB8AC3E}">
        <p14:creationId xmlns:p14="http://schemas.microsoft.com/office/powerpoint/2010/main" val="1774311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4" name="תיבת טקסט 4">
            <a:extLst>
              <a:ext uri="{FF2B5EF4-FFF2-40B4-BE49-F238E27FC236}">
                <a16:creationId xmlns:a16="http://schemas.microsoft.com/office/drawing/2014/main" id="{9BC79C12-ADA8-F63A-A651-0AC6E6ABDFD0}"/>
              </a:ext>
            </a:extLst>
          </p:cNvPr>
          <p:cNvSpPr txBox="1"/>
          <p:nvPr/>
        </p:nvSpPr>
        <p:spPr>
          <a:xfrm>
            <a:off x="1126580" y="1052739"/>
            <a:ext cx="8928991" cy="707886"/>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על בסיס תשובות התלמידים, תבנה המורה על הלוח את המהלך:</a:t>
            </a:r>
          </a:p>
          <a:p>
            <a:endParaRPr lang="he-IL" sz="2000" b="1" dirty="0">
              <a:solidFill>
                <a:srgbClr val="00649E"/>
              </a:solidFill>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335C0F37-99AD-7EFD-9E32-F64DA5646167}"/>
              </a:ext>
            </a:extLst>
          </p:cNvPr>
          <p:cNvGrpSpPr/>
          <p:nvPr/>
        </p:nvGrpSpPr>
        <p:grpSpPr>
          <a:xfrm>
            <a:off x="2433663" y="332656"/>
            <a:ext cx="11512003" cy="429351"/>
            <a:chOff x="5809607" y="332656"/>
            <a:chExt cx="6383981" cy="429351"/>
          </a:xfrm>
        </p:grpSpPr>
        <p:cxnSp>
          <p:nvCxnSpPr>
            <p:cNvPr id="9" name="Straight Connector 5">
              <a:extLst>
                <a:ext uri="{FF2B5EF4-FFF2-40B4-BE49-F238E27FC236}">
                  <a16:creationId xmlns:a16="http://schemas.microsoft.com/office/drawing/2014/main" id="{C3CBA8F6-9C44-0A15-0795-DFBB50B04AD7}"/>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0" name="Straight Connector 4">
              <a:extLst>
                <a:ext uri="{FF2B5EF4-FFF2-40B4-BE49-F238E27FC236}">
                  <a16:creationId xmlns:a16="http://schemas.microsoft.com/office/drawing/2014/main" id="{CA8BA3F7-235F-1DF7-682A-BD1BF1D2085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1" name="מלבן 1">
              <a:extLst>
                <a:ext uri="{FF2B5EF4-FFF2-40B4-BE49-F238E27FC236}">
                  <a16:creationId xmlns:a16="http://schemas.microsoft.com/office/drawing/2014/main" id="{07F94125-764A-C6AE-5441-79C67C3E3F49}"/>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2" name="Group 11">
            <a:extLst>
              <a:ext uri="{FF2B5EF4-FFF2-40B4-BE49-F238E27FC236}">
                <a16:creationId xmlns:a16="http://schemas.microsoft.com/office/drawing/2014/main" id="{4EB6F230-EF65-9EA5-1435-93CB39947A53}"/>
              </a:ext>
            </a:extLst>
          </p:cNvPr>
          <p:cNvGrpSpPr/>
          <p:nvPr/>
        </p:nvGrpSpPr>
        <p:grpSpPr>
          <a:xfrm>
            <a:off x="10201250" y="548680"/>
            <a:ext cx="1440160" cy="1440160"/>
            <a:chOff x="10201250" y="1196752"/>
            <a:chExt cx="1440160" cy="1440160"/>
          </a:xfrm>
        </p:grpSpPr>
        <p:sp>
          <p:nvSpPr>
            <p:cNvPr id="13" name="Oval 12">
              <a:extLst>
                <a:ext uri="{FF2B5EF4-FFF2-40B4-BE49-F238E27FC236}">
                  <a16:creationId xmlns:a16="http://schemas.microsoft.com/office/drawing/2014/main" id="{8857A8B9-3D07-1498-E910-788DB8511C6C}"/>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4" name="TextBox 13">
              <a:extLst>
                <a:ext uri="{FF2B5EF4-FFF2-40B4-BE49-F238E27FC236}">
                  <a16:creationId xmlns:a16="http://schemas.microsoft.com/office/drawing/2014/main" id="{0500DD45-A0F3-E5BF-12CC-E38D753D22F4}"/>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5" name="TextBox 14">
            <a:extLst>
              <a:ext uri="{FF2B5EF4-FFF2-40B4-BE49-F238E27FC236}">
                <a16:creationId xmlns:a16="http://schemas.microsoft.com/office/drawing/2014/main" id="{70B6A328-546A-01F7-A240-958D53857103}"/>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-11-</a:t>
            </a:r>
          </a:p>
        </p:txBody>
      </p:sp>
      <p:sp>
        <p:nvSpPr>
          <p:cNvPr id="20" name="תיבת טקסט 11">
            <a:extLst>
              <a:ext uri="{FF2B5EF4-FFF2-40B4-BE49-F238E27FC236}">
                <a16:creationId xmlns:a16="http://schemas.microsoft.com/office/drawing/2014/main" id="{34DA4ADC-898B-F118-0DB7-EF814451CF88}"/>
              </a:ext>
            </a:extLst>
          </p:cNvPr>
          <p:cNvSpPr txBox="1"/>
          <p:nvPr/>
        </p:nvSpPr>
        <p:spPr>
          <a:xfrm>
            <a:off x="1172934" y="2667479"/>
            <a:ext cx="8928991" cy="2369880"/>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תשאל את התלמידים מה המשמעות של כל מושג וכיצד הוא שונה מאחרים, או תעבור להמשגה בעצמה:</a:t>
            </a:r>
          </a:p>
          <a:p>
            <a:pPr>
              <a:lnSpc>
                <a:spcPct val="150000"/>
              </a:lnSpc>
              <a:buNone/>
            </a:pPr>
            <a:r>
              <a:rPr lang="he-IL" sz="2000" b="1" dirty="0">
                <a:solidFill>
                  <a:srgbClr val="00649E"/>
                </a:solidFill>
                <a:latin typeface="Calibri" panose="020F0502020204030204" pitchFamily="34" charset="0"/>
                <a:cs typeface="Calibri" panose="020F0502020204030204" pitchFamily="34" charset="0"/>
              </a:rPr>
              <a:t>עמדה – </a:t>
            </a:r>
            <a:r>
              <a:rPr lang="he-IL" sz="2000" dirty="0">
                <a:latin typeface="Calibri" panose="020F0502020204030204" pitchFamily="34" charset="0"/>
                <a:cs typeface="Calibri" panose="020F0502020204030204" pitchFamily="34" charset="0"/>
              </a:rPr>
              <a:t>מה שאני חושב/ת בנוגע לשאלה מסוימת.</a:t>
            </a:r>
          </a:p>
          <a:p>
            <a:pPr>
              <a:lnSpc>
                <a:spcPct val="150000"/>
              </a:lnSpc>
              <a:buNone/>
            </a:pPr>
            <a:r>
              <a:rPr lang="he-IL" sz="2000" b="1" dirty="0">
                <a:solidFill>
                  <a:srgbClr val="00649E"/>
                </a:solidFill>
                <a:latin typeface="Calibri" panose="020F0502020204030204" pitchFamily="34" charset="0"/>
                <a:cs typeface="Calibri" panose="020F0502020204030204" pitchFamily="34" charset="0"/>
              </a:rPr>
              <a:t>מחלוקת – </a:t>
            </a:r>
            <a:r>
              <a:rPr lang="he-IL" sz="2000" dirty="0">
                <a:latin typeface="Calibri" panose="020F0502020204030204" pitchFamily="34" charset="0"/>
                <a:cs typeface="Calibri" panose="020F0502020204030204" pitchFamily="34" charset="0"/>
              </a:rPr>
              <a:t>מצב שבו מתקיימות עמדות שונות כלפי אותה שאלה.</a:t>
            </a:r>
          </a:p>
          <a:p>
            <a:pPr>
              <a:lnSpc>
                <a:spcPct val="150000"/>
              </a:lnSpc>
              <a:buNone/>
            </a:pPr>
            <a:r>
              <a:rPr lang="he-IL" sz="2000" b="1" dirty="0">
                <a:solidFill>
                  <a:srgbClr val="00649E"/>
                </a:solidFill>
                <a:latin typeface="Calibri" panose="020F0502020204030204" pitchFamily="34" charset="0"/>
                <a:cs typeface="Calibri" panose="020F0502020204030204" pitchFamily="34" charset="0"/>
              </a:rPr>
              <a:t>ויכוח – </a:t>
            </a:r>
            <a:r>
              <a:rPr lang="he-IL" sz="2000" dirty="0">
                <a:latin typeface="Calibri" panose="020F0502020204030204" pitchFamily="34" charset="0"/>
                <a:cs typeface="Calibri" panose="020F0502020204030204" pitchFamily="34" charset="0"/>
              </a:rPr>
              <a:t>מפגש מילולי בין העמדות: הצדדים מסבירים, מנמקים, מגיבים ולעיתים מנסים לשכנע.</a:t>
            </a:r>
          </a:p>
          <a:p>
            <a:pPr>
              <a:lnSpc>
                <a:spcPct val="150000"/>
              </a:lnSpc>
            </a:pPr>
            <a:endParaRPr lang="he-IL" sz="1200" b="1" dirty="0">
              <a:solidFill>
                <a:srgbClr val="00649E"/>
              </a:solidFill>
              <a:latin typeface="Calibri" panose="020F0502020204030204" pitchFamily="34" charset="0"/>
              <a:cs typeface="Calibri" panose="020F0502020204030204" pitchFamily="34" charset="0"/>
            </a:endParaRPr>
          </a:p>
        </p:txBody>
      </p:sp>
      <p:grpSp>
        <p:nvGrpSpPr>
          <p:cNvPr id="21" name="Group 20">
            <a:extLst>
              <a:ext uri="{FF2B5EF4-FFF2-40B4-BE49-F238E27FC236}">
                <a16:creationId xmlns:a16="http://schemas.microsoft.com/office/drawing/2014/main" id="{C8C1738B-0723-3B09-1283-C5795BC24F33}"/>
              </a:ext>
            </a:extLst>
          </p:cNvPr>
          <p:cNvGrpSpPr/>
          <p:nvPr/>
        </p:nvGrpSpPr>
        <p:grpSpPr>
          <a:xfrm>
            <a:off x="1704307" y="1721326"/>
            <a:ext cx="8237436" cy="582808"/>
            <a:chOff x="2756151" y="1983135"/>
            <a:chExt cx="7185591" cy="508389"/>
          </a:xfrm>
        </p:grpSpPr>
        <p:sp>
          <p:nvSpPr>
            <p:cNvPr id="22" name="Rounded Rectangle 21">
              <a:extLst>
                <a:ext uri="{FF2B5EF4-FFF2-40B4-BE49-F238E27FC236}">
                  <a16:creationId xmlns:a16="http://schemas.microsoft.com/office/drawing/2014/main" id="{2F08167E-2FB8-41F4-DEAB-A85CAA229839}"/>
                </a:ext>
              </a:extLst>
            </p:cNvPr>
            <p:cNvSpPr/>
            <p:nvPr/>
          </p:nvSpPr>
          <p:spPr>
            <a:xfrm>
              <a:off x="2756151" y="1983135"/>
              <a:ext cx="1630027" cy="508389"/>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ויכוח</a:t>
              </a:r>
              <a:endParaRPr lang="en-IL" b="1" dirty="0">
                <a:solidFill>
                  <a:srgbClr val="00649E"/>
                </a:solidFill>
                <a:latin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91B3FDD5-B41A-0AA4-968B-13CE332DF854}"/>
                </a:ext>
              </a:extLst>
            </p:cNvPr>
            <p:cNvGrpSpPr/>
            <p:nvPr/>
          </p:nvGrpSpPr>
          <p:grpSpPr>
            <a:xfrm>
              <a:off x="8148750" y="1983135"/>
              <a:ext cx="1792992" cy="508389"/>
              <a:chOff x="8148750" y="1983135"/>
              <a:chExt cx="1792992" cy="508389"/>
            </a:xfrm>
          </p:grpSpPr>
          <p:sp>
            <p:nvSpPr>
              <p:cNvPr id="30" name="Rounded Rectangle 29">
                <a:extLst>
                  <a:ext uri="{FF2B5EF4-FFF2-40B4-BE49-F238E27FC236}">
                    <a16:creationId xmlns:a16="http://schemas.microsoft.com/office/drawing/2014/main" id="{FAE29062-BCB7-5653-2900-BB0D5452F51C}"/>
                  </a:ext>
                </a:extLst>
              </p:cNvPr>
              <p:cNvSpPr/>
              <p:nvPr/>
            </p:nvSpPr>
            <p:spPr>
              <a:xfrm>
                <a:off x="8311715" y="1983135"/>
                <a:ext cx="1630027" cy="508389"/>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משפט עמדה</a:t>
                </a:r>
                <a:endParaRPr lang="en-IL" b="1" dirty="0">
                  <a:solidFill>
                    <a:srgbClr val="00649E"/>
                  </a:solidFill>
                  <a:latin typeface="Calibri" panose="020F0502020204030204" pitchFamily="34" charset="0"/>
                  <a:cs typeface="Calibri" panose="020F0502020204030204" pitchFamily="34" charset="0"/>
                </a:endParaRPr>
              </a:p>
            </p:txBody>
          </p:sp>
          <p:sp>
            <p:nvSpPr>
              <p:cNvPr id="31" name="Triangle 30">
                <a:extLst>
                  <a:ext uri="{FF2B5EF4-FFF2-40B4-BE49-F238E27FC236}">
                    <a16:creationId xmlns:a16="http://schemas.microsoft.com/office/drawing/2014/main" id="{AC780B28-2F76-7462-606E-0DABF960F171}"/>
                  </a:ext>
                </a:extLst>
              </p:cNvPr>
              <p:cNvSpPr/>
              <p:nvPr/>
            </p:nvSpPr>
            <p:spPr>
              <a:xfrm rot="16200000">
                <a:off x="8135712" y="2155845"/>
                <a:ext cx="189041" cy="162966"/>
              </a:xfrm>
              <a:prstGeom prst="triangle">
                <a:avLst/>
              </a:prstGeom>
              <a:solidFill>
                <a:srgbClr val="006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grpSp>
        <p:grpSp>
          <p:nvGrpSpPr>
            <p:cNvPr id="24" name="Group 23">
              <a:extLst>
                <a:ext uri="{FF2B5EF4-FFF2-40B4-BE49-F238E27FC236}">
                  <a16:creationId xmlns:a16="http://schemas.microsoft.com/office/drawing/2014/main" id="{8866C524-DE1E-AA65-EAC3-08D6D3D88ADE}"/>
                </a:ext>
              </a:extLst>
            </p:cNvPr>
            <p:cNvGrpSpPr/>
            <p:nvPr/>
          </p:nvGrpSpPr>
          <p:grpSpPr>
            <a:xfrm>
              <a:off x="6280827" y="1983135"/>
              <a:ext cx="1791404" cy="508389"/>
              <a:chOff x="6135801" y="1983135"/>
              <a:chExt cx="1791404" cy="508389"/>
            </a:xfrm>
          </p:grpSpPr>
          <p:sp>
            <p:nvSpPr>
              <p:cNvPr id="28" name="Rounded Rectangle 27">
                <a:extLst>
                  <a:ext uri="{FF2B5EF4-FFF2-40B4-BE49-F238E27FC236}">
                    <a16:creationId xmlns:a16="http://schemas.microsoft.com/office/drawing/2014/main" id="{4BE5E1A4-FD4C-CEE3-B2B6-C6BE17D992D0}"/>
                  </a:ext>
                </a:extLst>
              </p:cNvPr>
              <p:cNvSpPr/>
              <p:nvPr/>
            </p:nvSpPr>
            <p:spPr>
              <a:xfrm>
                <a:off x="6297178" y="1983135"/>
                <a:ext cx="1630027" cy="508389"/>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עמדות שונות</a:t>
                </a:r>
                <a:endParaRPr lang="en-IL" b="1" dirty="0">
                  <a:solidFill>
                    <a:srgbClr val="00649E"/>
                  </a:solidFill>
                  <a:latin typeface="Calibri" panose="020F0502020204030204" pitchFamily="34" charset="0"/>
                  <a:cs typeface="Calibri" panose="020F0502020204030204" pitchFamily="34" charset="0"/>
                </a:endParaRPr>
              </a:p>
            </p:txBody>
          </p:sp>
          <p:sp>
            <p:nvSpPr>
              <p:cNvPr id="29" name="Triangle 28">
                <a:extLst>
                  <a:ext uri="{FF2B5EF4-FFF2-40B4-BE49-F238E27FC236}">
                    <a16:creationId xmlns:a16="http://schemas.microsoft.com/office/drawing/2014/main" id="{3D673478-0C6F-7FA5-3A67-6825DA64BC97}"/>
                  </a:ext>
                </a:extLst>
              </p:cNvPr>
              <p:cNvSpPr/>
              <p:nvPr/>
            </p:nvSpPr>
            <p:spPr>
              <a:xfrm rot="16200000">
                <a:off x="6122763" y="2155845"/>
                <a:ext cx="189041" cy="162966"/>
              </a:xfrm>
              <a:prstGeom prst="triangle">
                <a:avLst/>
              </a:prstGeom>
              <a:solidFill>
                <a:srgbClr val="006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dirty="0"/>
              </a:p>
            </p:txBody>
          </p:sp>
        </p:grpSp>
        <p:grpSp>
          <p:nvGrpSpPr>
            <p:cNvPr id="25" name="Group 24">
              <a:extLst>
                <a:ext uri="{FF2B5EF4-FFF2-40B4-BE49-F238E27FC236}">
                  <a16:creationId xmlns:a16="http://schemas.microsoft.com/office/drawing/2014/main" id="{E9143356-A09C-968F-1C4C-693FB0264098}"/>
                </a:ext>
              </a:extLst>
            </p:cNvPr>
            <p:cNvGrpSpPr/>
            <p:nvPr/>
          </p:nvGrpSpPr>
          <p:grpSpPr>
            <a:xfrm>
              <a:off x="4451033" y="1983135"/>
              <a:ext cx="1796167" cy="508389"/>
              <a:chOff x="4116501" y="1983135"/>
              <a:chExt cx="1796167" cy="508389"/>
            </a:xfrm>
          </p:grpSpPr>
          <p:sp>
            <p:nvSpPr>
              <p:cNvPr id="26" name="Rounded Rectangle 25">
                <a:extLst>
                  <a:ext uri="{FF2B5EF4-FFF2-40B4-BE49-F238E27FC236}">
                    <a16:creationId xmlns:a16="http://schemas.microsoft.com/office/drawing/2014/main" id="{379ED27D-C8FB-6DD4-2CB5-90AC20C1DA97}"/>
                  </a:ext>
                </a:extLst>
              </p:cNvPr>
              <p:cNvSpPr/>
              <p:nvPr/>
            </p:nvSpPr>
            <p:spPr>
              <a:xfrm>
                <a:off x="4282641" y="1983135"/>
                <a:ext cx="1630027" cy="508389"/>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מחלוקת</a:t>
                </a:r>
                <a:endParaRPr lang="en-IL" b="1" dirty="0">
                  <a:solidFill>
                    <a:srgbClr val="00649E"/>
                  </a:solidFill>
                  <a:latin typeface="Calibri" panose="020F0502020204030204" pitchFamily="34" charset="0"/>
                  <a:cs typeface="Calibri" panose="020F0502020204030204" pitchFamily="34" charset="0"/>
                </a:endParaRPr>
              </a:p>
            </p:txBody>
          </p:sp>
          <p:sp>
            <p:nvSpPr>
              <p:cNvPr id="27" name="Triangle 26">
                <a:extLst>
                  <a:ext uri="{FF2B5EF4-FFF2-40B4-BE49-F238E27FC236}">
                    <a16:creationId xmlns:a16="http://schemas.microsoft.com/office/drawing/2014/main" id="{C1B3A532-C304-E3C8-A355-3E0699F15DE9}"/>
                  </a:ext>
                </a:extLst>
              </p:cNvPr>
              <p:cNvSpPr/>
              <p:nvPr/>
            </p:nvSpPr>
            <p:spPr>
              <a:xfrm rot="16200000">
                <a:off x="4103463" y="2155845"/>
                <a:ext cx="189041" cy="162966"/>
              </a:xfrm>
              <a:prstGeom prst="triangle">
                <a:avLst/>
              </a:prstGeom>
              <a:solidFill>
                <a:srgbClr val="006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dirty="0"/>
              </a:p>
            </p:txBody>
          </p:sp>
        </p:grpSp>
      </p:grpSp>
    </p:spTree>
    <p:extLst>
      <p:ext uri="{BB962C8B-B14F-4D97-AF65-F5344CB8AC3E}">
        <p14:creationId xmlns:p14="http://schemas.microsoft.com/office/powerpoint/2010/main" val="1772283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38" name="תיבת טקסט 4">
            <a:extLst>
              <a:ext uri="{FF2B5EF4-FFF2-40B4-BE49-F238E27FC236}">
                <a16:creationId xmlns:a16="http://schemas.microsoft.com/office/drawing/2014/main" id="{D295638B-0185-DCED-724C-B634C084BA17}"/>
              </a:ext>
            </a:extLst>
          </p:cNvPr>
          <p:cNvSpPr txBox="1"/>
          <p:nvPr/>
        </p:nvSpPr>
        <p:spPr>
          <a:xfrm>
            <a:off x="1416274" y="1052739"/>
            <a:ext cx="8639297" cy="8402300"/>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תשאל: </a:t>
            </a:r>
            <a:r>
              <a:rPr lang="he-IL" sz="2000" b="1" dirty="0">
                <a:latin typeface="Calibri" panose="020F0502020204030204" pitchFamily="34" charset="0"/>
                <a:cs typeface="Calibri" panose="020F0502020204030204" pitchFamily="34" charset="0"/>
              </a:rPr>
              <a:t>מדוע אנשים מתווכחים? מה הם מבקשים להשיג באמצעות הוויכוח?</a:t>
            </a:r>
          </a:p>
          <a:p>
            <a:r>
              <a:rPr lang="he-IL" sz="2000" b="1" dirty="0">
                <a:latin typeface="Calibri" panose="020F0502020204030204" pitchFamily="34" charset="0"/>
                <a:cs typeface="Calibri" panose="020F0502020204030204" pitchFamily="34" charset="0"/>
              </a:rPr>
              <a:t>המורה תאסוף תשובות, ולאחר מכן תציג שלוש תכליות:</a:t>
            </a:r>
            <a:endParaRPr lang="en-US" sz="2000" b="1" dirty="0">
              <a:latin typeface="Calibri" panose="020F0502020204030204" pitchFamily="34" charset="0"/>
              <a:cs typeface="Calibri" panose="020F0502020204030204" pitchFamily="34" charset="0"/>
            </a:endParaRPr>
          </a:p>
          <a:p>
            <a:pPr lvl="0">
              <a:lnSpc>
                <a:spcPct val="150000"/>
              </a:lnSpc>
            </a:pPr>
            <a:r>
              <a:rPr lang="he-IL" sz="2000" b="1" dirty="0">
                <a:solidFill>
                  <a:srgbClr val="00649E"/>
                </a:solidFill>
                <a:latin typeface="Calibri" panose="020F0502020204030204" pitchFamily="34" charset="0"/>
                <a:cs typeface="Calibri" panose="020F0502020204030204" pitchFamily="34" charset="0"/>
              </a:rPr>
              <a:t>בירור והבנה – </a:t>
            </a:r>
            <a:r>
              <a:rPr lang="he-IL" sz="2000" dirty="0">
                <a:latin typeface="Calibri" panose="020F0502020204030204" pitchFamily="34" charset="0"/>
                <a:cs typeface="Calibri" panose="020F0502020204030204" pitchFamily="34" charset="0"/>
              </a:rPr>
              <a:t>להבין טוב יותר את המחלוקת, לבחון טיעונים ולחדד את העמדה. </a:t>
            </a:r>
          </a:p>
          <a:p>
            <a:pPr lvl="0">
              <a:lnSpc>
                <a:spcPct val="150000"/>
              </a:lnSpc>
            </a:pPr>
            <a:r>
              <a:rPr lang="he-IL" sz="2000" b="1" dirty="0">
                <a:solidFill>
                  <a:srgbClr val="00649E"/>
                </a:solidFill>
                <a:latin typeface="Calibri" panose="020F0502020204030204" pitchFamily="34" charset="0"/>
                <a:cs typeface="Calibri" panose="020F0502020204030204" pitchFamily="34" charset="0"/>
              </a:rPr>
              <a:t>השפעה והכרעה – </a:t>
            </a:r>
            <a:r>
              <a:rPr lang="he-IL" sz="2000" dirty="0">
                <a:latin typeface="Calibri" panose="020F0502020204030204" pitchFamily="34" charset="0"/>
                <a:cs typeface="Calibri" panose="020F0502020204030204" pitchFamily="34" charset="0"/>
              </a:rPr>
              <a:t>לנסות לשכנע, להגיע להסכמה או לקבל החלטה. </a:t>
            </a:r>
          </a:p>
          <a:p>
            <a:pPr lvl="0">
              <a:lnSpc>
                <a:spcPct val="150000"/>
              </a:lnSpc>
            </a:pPr>
            <a:r>
              <a:rPr lang="he-IL" sz="2000" b="1" dirty="0">
                <a:solidFill>
                  <a:srgbClr val="00649E"/>
                </a:solidFill>
                <a:latin typeface="Calibri" panose="020F0502020204030204" pitchFamily="34" charset="0"/>
                <a:cs typeface="Calibri" panose="020F0502020204030204" pitchFamily="34" charset="0"/>
              </a:rPr>
              <a:t>קיום משותף בתוך </a:t>
            </a:r>
            <a:r>
              <a:rPr lang="he-IL" sz="2000" b="1" dirty="0" err="1">
                <a:solidFill>
                  <a:srgbClr val="00649E"/>
                </a:solidFill>
                <a:latin typeface="Calibri" panose="020F0502020204030204" pitchFamily="34" charset="0"/>
                <a:cs typeface="Calibri" panose="020F0502020204030204" pitchFamily="34" charset="0"/>
              </a:rPr>
              <a:t>אי־הסכמה</a:t>
            </a:r>
            <a:r>
              <a:rPr lang="he-IL" sz="2000" b="1" dirty="0">
                <a:solidFill>
                  <a:srgbClr val="00649E"/>
                </a:solidFill>
                <a:latin typeface="Calibri" panose="020F0502020204030204" pitchFamily="34" charset="0"/>
                <a:cs typeface="Calibri" panose="020F0502020204030204" pitchFamily="34" charset="0"/>
              </a:rPr>
              <a:t> – </a:t>
            </a:r>
            <a:r>
              <a:rPr lang="he-IL" sz="2000" dirty="0">
                <a:latin typeface="Calibri" panose="020F0502020204030204" pitchFamily="34" charset="0"/>
                <a:cs typeface="Calibri" panose="020F0502020204030204" pitchFamily="34" charset="0"/>
              </a:rPr>
              <a:t>לתת מקום לעמדות השונות וללמוד להמשיך לחיות יחד גם כשהמחלוקת אינה נפתרת. </a:t>
            </a:r>
            <a:endParaRPr lang="en-US" sz="2000" dirty="0">
              <a:latin typeface="Calibri" panose="020F0502020204030204" pitchFamily="34" charset="0"/>
              <a:cs typeface="Calibri" panose="020F0502020204030204" pitchFamily="34" charset="0"/>
            </a:endParaRPr>
          </a:p>
          <a:p>
            <a:endParaRPr lang="en-US"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תאמר: </a:t>
            </a:r>
            <a:r>
              <a:rPr lang="he-IL" sz="2000" dirty="0">
                <a:latin typeface="Calibri" panose="020F0502020204030204" pitchFamily="34" charset="0"/>
                <a:cs typeface="Calibri" panose="020F0502020204030204" pitchFamily="34" charset="0"/>
              </a:rPr>
              <a:t>לא כל ויכוח נועד להסתיים בכך שאחד הצדדים משתכנע. לפעמים הוויכוח מסייע לנו להבין טוב יותר את המחלוקת או לחדד את עמדתנו. לעיתים הוא נועד לאפשר הכרעה, ולעיתים הישגו הוא עצם האפשרות להשמיע את העמדות השונות ולהמשיך להיות שותפים גם בלי להגיע להסכמה.</a:t>
            </a:r>
          </a:p>
          <a:p>
            <a:pPr>
              <a:lnSpc>
                <a:spcPct val="150000"/>
              </a:lnSpc>
            </a:pPr>
            <a:endParaRPr lang="en-US" sz="2000" b="1" dirty="0">
              <a:solidFill>
                <a:srgbClr val="00649E"/>
              </a:solidFill>
              <a:latin typeface="Calibri" panose="020F0502020204030204" pitchFamily="34" charset="0"/>
              <a:cs typeface="Calibri" panose="020F0502020204030204" pitchFamily="34" charset="0"/>
            </a:endParaRPr>
          </a:p>
          <a:p>
            <a:pPr>
              <a:lnSpc>
                <a:spcPct val="150000"/>
              </a:lnSpc>
            </a:pPr>
            <a:r>
              <a:rPr lang="he-IL" sz="2000" b="1" dirty="0">
                <a:solidFill>
                  <a:srgbClr val="00649E"/>
                </a:solidFill>
                <a:latin typeface="Calibri" panose="020F0502020204030204" pitchFamily="34" charset="0"/>
                <a:cs typeface="Calibri" panose="020F0502020204030204" pitchFamily="34" charset="0"/>
              </a:rPr>
              <a:t>המורה תשאל: </a:t>
            </a:r>
            <a:r>
              <a:rPr lang="he-IL" sz="2000" b="1" dirty="0">
                <a:latin typeface="Calibri" panose="020F0502020204030204" pitchFamily="34" charset="0"/>
                <a:cs typeface="Calibri" panose="020F0502020204030204" pitchFamily="34" charset="0"/>
              </a:rPr>
              <a:t>האם ויכוח הוא תופעה שלילית?</a:t>
            </a:r>
          </a:p>
          <a:p>
            <a:pPr>
              <a:lnSpc>
                <a:spcPct val="150000"/>
              </a:lnSpc>
            </a:pPr>
            <a:r>
              <a:rPr lang="he-IL" sz="2000" dirty="0">
                <a:solidFill>
                  <a:srgbClr val="00649E"/>
                </a:solidFill>
                <a:latin typeface="Calibri" panose="020F0502020204030204" pitchFamily="34" charset="0"/>
                <a:cs typeface="Calibri" panose="020F0502020204030204" pitchFamily="34" charset="0"/>
              </a:rPr>
              <a:t>בתום סבב העמדות מומלץ לסכם:</a:t>
            </a:r>
            <a:endParaRPr lang="en-US" sz="2000" dirty="0">
              <a:solidFill>
                <a:srgbClr val="00649E"/>
              </a:solidFill>
              <a:latin typeface="Calibri" panose="020F0502020204030204" pitchFamily="34" charset="0"/>
              <a:cs typeface="Calibri" panose="020F0502020204030204" pitchFamily="34" charset="0"/>
            </a:endParaRPr>
          </a:p>
          <a:p>
            <a:pPr>
              <a:lnSpc>
                <a:spcPct val="150000"/>
              </a:lnSpc>
            </a:pPr>
            <a:endParaRPr lang="he-IL" sz="2000" b="1" dirty="0">
              <a:latin typeface="Calibri" panose="020F0502020204030204" pitchFamily="34" charset="0"/>
              <a:cs typeface="Calibri" panose="020F0502020204030204" pitchFamily="34" charset="0"/>
            </a:endParaRPr>
          </a:p>
          <a:p>
            <a:pPr lvl="0">
              <a:lnSpc>
                <a:spcPct val="150000"/>
              </a:lnSpc>
            </a:pPr>
            <a:endParaRPr lang="en-US" sz="2000" dirty="0">
              <a:latin typeface="Calibri" panose="020F0502020204030204" pitchFamily="34" charset="0"/>
              <a:cs typeface="Calibri" panose="020F0502020204030204" pitchFamily="34" charset="0"/>
            </a:endParaRPr>
          </a:p>
          <a:p>
            <a:pPr lvl="0">
              <a:lnSpc>
                <a:spcPct val="150000"/>
              </a:lnSpc>
            </a:pPr>
            <a:endParaRPr lang="he-IL" sz="2000"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q"/>
            </a:pPr>
            <a:endParaRPr lang="he-IL" sz="2000" dirty="0"/>
          </a:p>
          <a:p>
            <a:pPr>
              <a:buNone/>
            </a:pPr>
            <a:endParaRPr lang="he-IL" sz="2000" b="1" dirty="0"/>
          </a:p>
          <a:p>
            <a:pPr>
              <a:buNone/>
            </a:pPr>
            <a:endParaRPr lang="he-IL" sz="2000" dirty="0"/>
          </a:p>
          <a:p>
            <a:endParaRPr lang="he-IL" sz="2000" b="1" dirty="0">
              <a:solidFill>
                <a:srgbClr val="00649E"/>
              </a:solidFill>
              <a:latin typeface="Calibri" panose="020F0502020204030204" pitchFamily="34" charset="0"/>
              <a:cs typeface="Calibri" panose="020F0502020204030204" pitchFamily="34" charset="0"/>
            </a:endParaRPr>
          </a:p>
        </p:txBody>
      </p:sp>
      <p:grpSp>
        <p:nvGrpSpPr>
          <p:cNvPr id="39" name="Group 38">
            <a:extLst>
              <a:ext uri="{FF2B5EF4-FFF2-40B4-BE49-F238E27FC236}">
                <a16:creationId xmlns:a16="http://schemas.microsoft.com/office/drawing/2014/main" id="{5BFD31B5-C59C-2DB0-50EE-710EF70FDCAE}"/>
              </a:ext>
            </a:extLst>
          </p:cNvPr>
          <p:cNvGrpSpPr/>
          <p:nvPr/>
        </p:nvGrpSpPr>
        <p:grpSpPr>
          <a:xfrm>
            <a:off x="2433663" y="332656"/>
            <a:ext cx="11512003" cy="429351"/>
            <a:chOff x="5809607" y="332656"/>
            <a:chExt cx="6383981" cy="429351"/>
          </a:xfrm>
        </p:grpSpPr>
        <p:cxnSp>
          <p:nvCxnSpPr>
            <p:cNvPr id="40" name="Straight Connector 5">
              <a:extLst>
                <a:ext uri="{FF2B5EF4-FFF2-40B4-BE49-F238E27FC236}">
                  <a16:creationId xmlns:a16="http://schemas.microsoft.com/office/drawing/2014/main" id="{CD9C7679-2FFD-2D6F-C915-FFA0D490353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1" name="Straight Connector 4">
              <a:extLst>
                <a:ext uri="{FF2B5EF4-FFF2-40B4-BE49-F238E27FC236}">
                  <a16:creationId xmlns:a16="http://schemas.microsoft.com/office/drawing/2014/main" id="{0BDC6247-09C1-47CD-3F59-F84FBD887591}"/>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42" name="מלבן 1">
              <a:extLst>
                <a:ext uri="{FF2B5EF4-FFF2-40B4-BE49-F238E27FC236}">
                  <a16:creationId xmlns:a16="http://schemas.microsoft.com/office/drawing/2014/main" id="{45724B1A-1699-2171-A29A-BD8234C30CE8}"/>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43" name="Group 42">
            <a:extLst>
              <a:ext uri="{FF2B5EF4-FFF2-40B4-BE49-F238E27FC236}">
                <a16:creationId xmlns:a16="http://schemas.microsoft.com/office/drawing/2014/main" id="{E910B33C-16C1-3719-1FEE-704C6B4D0770}"/>
              </a:ext>
            </a:extLst>
          </p:cNvPr>
          <p:cNvGrpSpPr/>
          <p:nvPr/>
        </p:nvGrpSpPr>
        <p:grpSpPr>
          <a:xfrm>
            <a:off x="10201250" y="548680"/>
            <a:ext cx="1440160" cy="1440160"/>
            <a:chOff x="10201250" y="1196752"/>
            <a:chExt cx="1440160" cy="1440160"/>
          </a:xfrm>
        </p:grpSpPr>
        <p:sp>
          <p:nvSpPr>
            <p:cNvPr id="44" name="Oval 43">
              <a:extLst>
                <a:ext uri="{FF2B5EF4-FFF2-40B4-BE49-F238E27FC236}">
                  <a16:creationId xmlns:a16="http://schemas.microsoft.com/office/drawing/2014/main" id="{9AFE0229-E37A-2871-59B5-CACA61AAA96C}"/>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45" name="TextBox 44">
              <a:extLst>
                <a:ext uri="{FF2B5EF4-FFF2-40B4-BE49-F238E27FC236}">
                  <a16:creationId xmlns:a16="http://schemas.microsoft.com/office/drawing/2014/main" id="{02AE915F-96E9-394B-6CBA-BA34C470C5EC}"/>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46" name="TextBox 45">
            <a:extLst>
              <a:ext uri="{FF2B5EF4-FFF2-40B4-BE49-F238E27FC236}">
                <a16:creationId xmlns:a16="http://schemas.microsoft.com/office/drawing/2014/main" id="{91CEDAC6-BDF9-617A-5EFE-8C65FF354F14}"/>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12</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470429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5F2ED">
            <a:alpha val="42000"/>
          </a:srgbClr>
        </a:solidFill>
        <a:effectLst/>
      </p:bgPr>
    </p:bg>
    <p:spTree>
      <p:nvGrpSpPr>
        <p:cNvPr id="1" name=""/>
        <p:cNvGrpSpPr/>
        <p:nvPr/>
      </p:nvGrpSpPr>
      <p:grpSpPr>
        <a:xfrm>
          <a:off x="0" y="0"/>
          <a:ext cx="0" cy="0"/>
          <a:chOff x="0" y="0"/>
          <a:chExt cx="0" cy="0"/>
        </a:xfrm>
      </p:grpSpPr>
      <p:sp>
        <p:nvSpPr>
          <p:cNvPr id="3" name="תיבת טקסט 4">
            <a:extLst>
              <a:ext uri="{FF2B5EF4-FFF2-40B4-BE49-F238E27FC236}">
                <a16:creationId xmlns:a16="http://schemas.microsoft.com/office/drawing/2014/main" id="{2DABC0BD-3C95-9166-477C-E05B84602336}"/>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sp>
        <p:nvSpPr>
          <p:cNvPr id="4" name="תיבת טקסט 9">
            <a:extLst>
              <a:ext uri="{FF2B5EF4-FFF2-40B4-BE49-F238E27FC236}">
                <a16:creationId xmlns:a16="http://schemas.microsoft.com/office/drawing/2014/main" id="{80216BEE-5C84-7689-66DD-F0175E90F376}"/>
              </a:ext>
            </a:extLst>
          </p:cNvPr>
          <p:cNvSpPr txBox="1"/>
          <p:nvPr/>
        </p:nvSpPr>
        <p:spPr>
          <a:xfrm>
            <a:off x="1857962" y="1074877"/>
            <a:ext cx="8208912" cy="4678204"/>
          </a:xfrm>
          <a:prstGeom prst="rect">
            <a:avLst/>
          </a:prstGeom>
          <a:noFill/>
        </p:spPr>
        <p:txBody>
          <a:bodyPr wrap="square">
            <a:spAutoFit/>
          </a:bodyPr>
          <a:lstStyle/>
          <a:p>
            <a:r>
              <a:rPr lang="he-IL" sz="2800" b="1" dirty="0">
                <a:solidFill>
                  <a:srgbClr val="00649E"/>
                </a:solidFill>
                <a:latin typeface="Calibri" panose="020F0502020204030204" pitchFamily="34" charset="0"/>
                <a:cs typeface="Calibri" panose="020F0502020204030204" pitchFamily="34" charset="0"/>
              </a:rPr>
              <a:t>ויכוח אינו בהכרח דבר שלילי</a:t>
            </a:r>
          </a:p>
          <a:p>
            <a:pPr>
              <a:lnSpc>
                <a:spcPct val="150000"/>
              </a:lnSpc>
            </a:pPr>
            <a:endParaRPr lang="en-US" sz="2000" dirty="0">
              <a:latin typeface="Calibri" panose="020F0502020204030204" pitchFamily="34" charset="0"/>
              <a:cs typeface="Calibri" panose="020F0502020204030204" pitchFamily="34" charset="0"/>
            </a:endParaRPr>
          </a:p>
          <a:p>
            <a:pPr>
              <a:lnSpc>
                <a:spcPct val="150000"/>
              </a:lnSpc>
            </a:pPr>
            <a:r>
              <a:rPr lang="he-IL" sz="2000" dirty="0">
                <a:latin typeface="Calibri" panose="020F0502020204030204" pitchFamily="34" charset="0"/>
                <a:cs typeface="Calibri" panose="020F0502020204030204" pitchFamily="34" charset="0"/>
              </a:rPr>
              <a:t>הוא יכול לאפשר לנו להסביר את עמדתנו, לשמוע עמדה אחרת, לברר את השאלה ואפילו לשנות את דעתנו.</a:t>
            </a:r>
          </a:p>
          <a:p>
            <a:pPr>
              <a:lnSpc>
                <a:spcPct val="150000"/>
              </a:lnSpc>
            </a:pPr>
            <a:r>
              <a:rPr lang="he-IL" sz="2000" dirty="0">
                <a:latin typeface="Calibri" panose="020F0502020204030204" pitchFamily="34" charset="0"/>
                <a:cs typeface="Calibri" panose="020F0502020204030204" pitchFamily="34" charset="0"/>
              </a:rPr>
              <a:t>ויכוח אחראי אינו חייב להיות נעים, רגוע או נטול כעס, אפשר להתנגד בחריפות. האחריות נבחנת באופן שבו ההתנגדות מופנית ובגבולות שאינה חוצה.</a:t>
            </a:r>
          </a:p>
          <a:p>
            <a:pPr>
              <a:lnSpc>
                <a:spcPct val="150000"/>
              </a:lnSpc>
            </a:pPr>
            <a:r>
              <a:rPr lang="he-IL" sz="2000" dirty="0">
                <a:latin typeface="Calibri" panose="020F0502020204030204" pitchFamily="34" charset="0"/>
                <a:cs typeface="Calibri" panose="020F0502020204030204" pitchFamily="34" charset="0"/>
              </a:rPr>
              <a:t>עם זאת, ויכוח עלול לגלוש להשתקה, לזלזול, לפגיעה ולמריבה. לכן השאלה הראויה לחברה המקיימת חיים משותפים אינה אם יהיו בה ויכוחים, אלא איך הם יתנהלו. </a:t>
            </a:r>
            <a:endParaRPr lang="en-US" sz="2000" dirty="0">
              <a:latin typeface="Calibri" panose="020F0502020204030204" pitchFamily="34" charset="0"/>
              <a:cs typeface="Calibri" panose="020F0502020204030204" pitchFamily="34" charset="0"/>
            </a:endParaRPr>
          </a:p>
          <a:p>
            <a:pPr>
              <a:lnSpc>
                <a:spcPct val="150000"/>
              </a:lnSpc>
            </a:pPr>
            <a:endParaRPr lang="he-IL" sz="2000" b="1" dirty="0">
              <a:latin typeface="Calibri" panose="020F0502020204030204" pitchFamily="34" charset="0"/>
              <a:cs typeface="Calibri" panose="020F0502020204030204" pitchFamily="34" charset="0"/>
            </a:endParaRPr>
          </a:p>
          <a:p>
            <a:pPr>
              <a:lnSpc>
                <a:spcPct val="150000"/>
              </a:lnSpc>
            </a:pPr>
            <a:r>
              <a:rPr lang="he-IL" sz="2000" b="1" dirty="0">
                <a:latin typeface="Calibri" panose="020F0502020204030204" pitchFamily="34" charset="0"/>
                <a:cs typeface="Calibri" panose="020F0502020204030204" pitchFamily="34" charset="0"/>
              </a:rPr>
              <a:t>לשם כך ראוי להרהר בשאלה </a:t>
            </a:r>
            <a:r>
              <a:rPr lang="he-IL" sz="2000" b="1" dirty="0">
                <a:solidFill>
                  <a:srgbClr val="00649E"/>
                </a:solidFill>
                <a:latin typeface="Calibri" panose="020F0502020204030204" pitchFamily="34" charset="0"/>
                <a:cs typeface="Calibri" panose="020F0502020204030204" pitchFamily="34" charset="0"/>
              </a:rPr>
              <a:t>"איך אנחנו מתווכחים?"</a:t>
            </a:r>
            <a:r>
              <a:rPr lang="he-IL" sz="2000" b="1" dirty="0">
                <a:solidFill>
                  <a:srgbClr val="00649E"/>
                </a:solidFill>
              </a:rPr>
              <a:t> </a:t>
            </a:r>
          </a:p>
        </p:txBody>
      </p:sp>
    </p:spTree>
    <p:extLst>
      <p:ext uri="{BB962C8B-B14F-4D97-AF65-F5344CB8AC3E}">
        <p14:creationId xmlns:p14="http://schemas.microsoft.com/office/powerpoint/2010/main" val="960921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330A19A-61FD-DCBC-AA80-1359C9719396}"/>
              </a:ext>
            </a:extLst>
          </p:cNvPr>
          <p:cNvGrpSpPr/>
          <p:nvPr/>
        </p:nvGrpSpPr>
        <p:grpSpPr>
          <a:xfrm>
            <a:off x="2433663" y="332656"/>
            <a:ext cx="11512003" cy="429351"/>
            <a:chOff x="5809607" y="332656"/>
            <a:chExt cx="6383981" cy="429351"/>
          </a:xfrm>
        </p:grpSpPr>
        <p:cxnSp>
          <p:nvCxnSpPr>
            <p:cNvPr id="3" name="Straight Connector 5">
              <a:extLst>
                <a:ext uri="{FF2B5EF4-FFF2-40B4-BE49-F238E27FC236}">
                  <a16:creationId xmlns:a16="http://schemas.microsoft.com/office/drawing/2014/main" id="{850F65DE-A068-8554-E58E-714A3891186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 name="Straight Connector 4">
              <a:extLst>
                <a:ext uri="{FF2B5EF4-FFF2-40B4-BE49-F238E27FC236}">
                  <a16:creationId xmlns:a16="http://schemas.microsoft.com/office/drawing/2014/main" id="{C95B48CB-645C-0F71-F48A-D33D3919CE49}"/>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5" name="מלבן 1">
              <a:extLst>
                <a:ext uri="{FF2B5EF4-FFF2-40B4-BE49-F238E27FC236}">
                  <a16:creationId xmlns:a16="http://schemas.microsoft.com/office/drawing/2014/main" id="{45633510-5AAA-1669-01C1-DBC2B399D016}"/>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הצעת הרחבה לתלמידי </a:t>
              </a:r>
              <a:r>
                <a:rPr lang="he-IL" sz="2800" b="1" dirty="0" err="1">
                  <a:solidFill>
                    <a:srgbClr val="00649E"/>
                  </a:solidFill>
                  <a:latin typeface="Calibri" panose="020F0502020204030204" pitchFamily="34" charset="0"/>
                  <a:cs typeface="Calibri" panose="020F0502020204030204" pitchFamily="34" charset="0"/>
                </a:rPr>
                <a:t>חט"ע</a:t>
              </a:r>
              <a:endParaRPr lang="he-IL" sz="2800" b="1" dirty="0">
                <a:solidFill>
                  <a:srgbClr val="00649E"/>
                </a:solidFill>
                <a:latin typeface="Calibri" panose="020F0502020204030204" pitchFamily="34" charset="0"/>
                <a:cs typeface="Calibri" panose="020F0502020204030204" pitchFamily="34" charset="0"/>
              </a:endParaRPr>
            </a:p>
          </p:txBody>
        </p:sp>
      </p:grpSp>
      <p:grpSp>
        <p:nvGrpSpPr>
          <p:cNvPr id="6" name="Group 5">
            <a:extLst>
              <a:ext uri="{FF2B5EF4-FFF2-40B4-BE49-F238E27FC236}">
                <a16:creationId xmlns:a16="http://schemas.microsoft.com/office/drawing/2014/main" id="{059E15D3-24A9-E4DB-D186-1CC03371BFA5}"/>
              </a:ext>
            </a:extLst>
          </p:cNvPr>
          <p:cNvGrpSpPr/>
          <p:nvPr/>
        </p:nvGrpSpPr>
        <p:grpSpPr>
          <a:xfrm>
            <a:off x="10201250" y="548680"/>
            <a:ext cx="1440160" cy="1440160"/>
            <a:chOff x="10201250" y="1196752"/>
            <a:chExt cx="1440160" cy="1440160"/>
          </a:xfrm>
        </p:grpSpPr>
        <p:sp>
          <p:nvSpPr>
            <p:cNvPr id="7" name="Oval 6">
              <a:extLst>
                <a:ext uri="{FF2B5EF4-FFF2-40B4-BE49-F238E27FC236}">
                  <a16:creationId xmlns:a16="http://schemas.microsoft.com/office/drawing/2014/main" id="{81A66D95-F4EE-5E75-083F-636E309852D0}"/>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8" name="TextBox 7">
              <a:extLst>
                <a:ext uri="{FF2B5EF4-FFF2-40B4-BE49-F238E27FC236}">
                  <a16:creationId xmlns:a16="http://schemas.microsoft.com/office/drawing/2014/main" id="{55A8CFC0-5830-E97D-D245-F5CE0BCC0DCA}"/>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9" name="TextBox 8">
            <a:extLst>
              <a:ext uri="{FF2B5EF4-FFF2-40B4-BE49-F238E27FC236}">
                <a16:creationId xmlns:a16="http://schemas.microsoft.com/office/drawing/2014/main" id="{28CD98CE-53B2-6033-10CB-9EA8B25A46D7}"/>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13</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sp>
        <p:nvSpPr>
          <p:cNvPr id="10" name="תיבת טקסט 4">
            <a:extLst>
              <a:ext uri="{FF2B5EF4-FFF2-40B4-BE49-F238E27FC236}">
                <a16:creationId xmlns:a16="http://schemas.microsoft.com/office/drawing/2014/main" id="{1CB42B7B-655E-F159-DEBD-34A5DBD2A3CB}"/>
              </a:ext>
            </a:extLst>
          </p:cNvPr>
          <p:cNvSpPr txBox="1"/>
          <p:nvPr/>
        </p:nvSpPr>
        <p:spPr>
          <a:xfrm>
            <a:off x="1416274" y="1779927"/>
            <a:ext cx="8639297" cy="2468368"/>
          </a:xfrm>
          <a:prstGeom prst="rect">
            <a:avLst/>
          </a:prstGeom>
          <a:noFill/>
        </p:spPr>
        <p:txBody>
          <a:bodyPr wrap="square">
            <a:spAutoFit/>
          </a:bodyPr>
          <a:lstStyle/>
          <a:p>
            <a:pPr marL="457200" indent="-457200">
              <a:lnSpc>
                <a:spcPct val="20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למה הכוונה במושגים "לגיטימי" ו"אחראי"? </a:t>
            </a:r>
          </a:p>
          <a:p>
            <a:pPr marL="457200" indent="-457200">
              <a:lnSpc>
                <a:spcPct val="20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במה נבדלים המושגים זה מזה?</a:t>
            </a:r>
          </a:p>
          <a:p>
            <a:pPr marL="457200" indent="-457200">
              <a:lnSpc>
                <a:spcPct val="20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כל מה שלגיטימי לומר – גם אחראי לומר?</a:t>
            </a:r>
          </a:p>
          <a:p>
            <a:pPr marL="457200" indent="-457200">
              <a:lnSpc>
                <a:spcPct val="20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שיח שאינו אחראי הוא בהכרח שיח לא לגיטימי?</a:t>
            </a:r>
          </a:p>
        </p:txBody>
      </p:sp>
    </p:spTree>
    <p:extLst>
      <p:ext uri="{BB962C8B-B14F-4D97-AF65-F5344CB8AC3E}">
        <p14:creationId xmlns:p14="http://schemas.microsoft.com/office/powerpoint/2010/main" val="1862200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5F2ED">
            <a:alpha val="42000"/>
          </a:srgbClr>
        </a:solidFill>
        <a:effectLst/>
      </p:bgPr>
    </p:bg>
    <p:spTree>
      <p:nvGrpSpPr>
        <p:cNvPr id="1" name="">
          <a:extLst>
            <a:ext uri="{FF2B5EF4-FFF2-40B4-BE49-F238E27FC236}">
              <a16:creationId xmlns:a16="http://schemas.microsoft.com/office/drawing/2014/main" id="{77A6BA99-F9EA-05E2-668E-908A44519DE3}"/>
            </a:ext>
          </a:extLst>
        </p:cNvPr>
        <p:cNvGrpSpPr/>
        <p:nvPr/>
      </p:nvGrpSpPr>
      <p:grpSpPr>
        <a:xfrm>
          <a:off x="0" y="0"/>
          <a:ext cx="0" cy="0"/>
          <a:chOff x="0" y="0"/>
          <a:chExt cx="0" cy="0"/>
        </a:xfrm>
      </p:grpSpPr>
      <p:sp>
        <p:nvSpPr>
          <p:cNvPr id="4" name="תיבת טקסט 4">
            <a:extLst>
              <a:ext uri="{FF2B5EF4-FFF2-40B4-BE49-F238E27FC236}">
                <a16:creationId xmlns:a16="http://schemas.microsoft.com/office/drawing/2014/main" id="{D1447A02-CB11-EB05-170C-C91A36DC6931}"/>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pic>
        <p:nvPicPr>
          <p:cNvPr id="8" name="תמונה 4">
            <a:extLst>
              <a:ext uri="{FF2B5EF4-FFF2-40B4-BE49-F238E27FC236}">
                <a16:creationId xmlns:a16="http://schemas.microsoft.com/office/drawing/2014/main" id="{F5C9BF0D-22F1-339D-9985-E2F611665134}"/>
              </a:ext>
            </a:extLst>
          </p:cNvPr>
          <p:cNvPicPr>
            <a:picLocks noChangeAspect="1"/>
          </p:cNvPicPr>
          <p:nvPr/>
        </p:nvPicPr>
        <p:blipFill>
          <a:blip r:embed="rId2"/>
          <a:srcRect/>
          <a:stretch>
            <a:fillRect/>
          </a:stretch>
        </p:blipFill>
        <p:spPr>
          <a:xfrm>
            <a:off x="682484" y="958914"/>
            <a:ext cx="7410257" cy="4940171"/>
          </a:xfrm>
          <a:prstGeom prst="rect">
            <a:avLst/>
          </a:prstGeom>
        </p:spPr>
      </p:pic>
      <p:sp>
        <p:nvSpPr>
          <p:cNvPr id="10" name="תיבת טקסט 10">
            <a:extLst>
              <a:ext uri="{FF2B5EF4-FFF2-40B4-BE49-F238E27FC236}">
                <a16:creationId xmlns:a16="http://schemas.microsoft.com/office/drawing/2014/main" id="{0DDE72B1-EAEA-BA32-2EF7-A18DB2E26480}"/>
              </a:ext>
            </a:extLst>
          </p:cNvPr>
          <p:cNvSpPr txBox="1"/>
          <p:nvPr/>
        </p:nvSpPr>
        <p:spPr>
          <a:xfrm>
            <a:off x="8185026" y="1268760"/>
            <a:ext cx="3300116" cy="2554545"/>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שיח לגיטימי </a:t>
            </a:r>
            <a:r>
              <a:rPr lang="en-US" sz="2000" dirty="0">
                <a:solidFill>
                  <a:srgbClr val="00649E"/>
                </a:solidFill>
                <a:latin typeface="Calibri" panose="020F0502020204030204" pitchFamily="34" charset="0"/>
                <a:cs typeface="Calibri" panose="020F0502020204030204" pitchFamily="34" charset="0"/>
              </a:rPr>
              <a:t> </a:t>
            </a:r>
          </a:p>
          <a:p>
            <a:r>
              <a:rPr lang="he-IL" sz="2000" dirty="0">
                <a:solidFill>
                  <a:srgbClr val="00649E"/>
                </a:solidFill>
                <a:latin typeface="Calibri" panose="020F0502020204030204" pitchFamily="34" charset="0"/>
                <a:cs typeface="Calibri" panose="020F0502020204030204" pitchFamily="34" charset="0"/>
              </a:rPr>
              <a:t>מתקיים בתוך גבולות השיח והמשחק הדמוקרטי.</a:t>
            </a:r>
            <a:endParaRPr lang="en-US" sz="2000" dirty="0">
              <a:solidFill>
                <a:srgbClr val="00649E"/>
              </a:solidFill>
              <a:latin typeface="Calibri" panose="020F0502020204030204" pitchFamily="34" charset="0"/>
              <a:cs typeface="Calibri" panose="020F0502020204030204" pitchFamily="34" charset="0"/>
            </a:endParaRPr>
          </a:p>
          <a:p>
            <a:endParaRPr lang="he-IL" sz="2000"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שיח אחראי </a:t>
            </a:r>
            <a:r>
              <a:rPr lang="en-US" sz="2000" dirty="0">
                <a:solidFill>
                  <a:srgbClr val="00649E"/>
                </a:solidFill>
                <a:latin typeface="Calibri" panose="020F0502020204030204" pitchFamily="34" charset="0"/>
                <a:cs typeface="Calibri" panose="020F0502020204030204" pitchFamily="34" charset="0"/>
              </a:rPr>
              <a:t> </a:t>
            </a:r>
          </a:p>
          <a:p>
            <a:r>
              <a:rPr lang="he-IL" sz="2000" dirty="0">
                <a:solidFill>
                  <a:srgbClr val="00649E"/>
                </a:solidFill>
                <a:latin typeface="Calibri" panose="020F0502020204030204" pitchFamily="34" charset="0"/>
                <a:cs typeface="Calibri" panose="020F0502020204030204" pitchFamily="34" charset="0"/>
              </a:rPr>
              <a:t>מביא בחשבון את אופן ניהול המחלוקת, את האדם שמולנו ואת המשך החיים במרחב המשותף.</a:t>
            </a:r>
          </a:p>
        </p:txBody>
      </p:sp>
    </p:spTree>
    <p:extLst>
      <p:ext uri="{BB962C8B-B14F-4D97-AF65-F5344CB8AC3E}">
        <p14:creationId xmlns:p14="http://schemas.microsoft.com/office/powerpoint/2010/main" val="2401587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85444DF-DEFA-09CA-ACCA-4B9BF23C08D4}"/>
              </a:ext>
            </a:extLst>
          </p:cNvPr>
          <p:cNvGrpSpPr/>
          <p:nvPr/>
        </p:nvGrpSpPr>
        <p:grpSpPr>
          <a:xfrm>
            <a:off x="2433663" y="332656"/>
            <a:ext cx="11512003" cy="429351"/>
            <a:chOff x="5809607" y="332656"/>
            <a:chExt cx="6383981" cy="429351"/>
          </a:xfrm>
        </p:grpSpPr>
        <p:cxnSp>
          <p:nvCxnSpPr>
            <p:cNvPr id="12" name="Straight Connector 5">
              <a:extLst>
                <a:ext uri="{FF2B5EF4-FFF2-40B4-BE49-F238E27FC236}">
                  <a16:creationId xmlns:a16="http://schemas.microsoft.com/office/drawing/2014/main" id="{514F46E8-6A40-7546-FBAB-00554D640ECB}"/>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3" name="Straight Connector 4">
              <a:extLst>
                <a:ext uri="{FF2B5EF4-FFF2-40B4-BE49-F238E27FC236}">
                  <a16:creationId xmlns:a16="http://schemas.microsoft.com/office/drawing/2014/main" id="{65D9A192-E39D-DA00-1338-0B3B81F34CA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4" name="מלבן 1">
              <a:extLst>
                <a:ext uri="{FF2B5EF4-FFF2-40B4-BE49-F238E27FC236}">
                  <a16:creationId xmlns:a16="http://schemas.microsoft.com/office/drawing/2014/main" id="{4BCFD271-7BE8-B566-3F5E-8080895068B9}"/>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המעבר אל האחריות</a:t>
              </a:r>
            </a:p>
          </p:txBody>
        </p:sp>
      </p:grpSp>
      <p:grpSp>
        <p:nvGrpSpPr>
          <p:cNvPr id="15" name="Group 14">
            <a:extLst>
              <a:ext uri="{FF2B5EF4-FFF2-40B4-BE49-F238E27FC236}">
                <a16:creationId xmlns:a16="http://schemas.microsoft.com/office/drawing/2014/main" id="{A433C44E-A01E-6FEC-746B-A7A10D557E6B}"/>
              </a:ext>
            </a:extLst>
          </p:cNvPr>
          <p:cNvGrpSpPr/>
          <p:nvPr/>
        </p:nvGrpSpPr>
        <p:grpSpPr>
          <a:xfrm>
            <a:off x="10201250" y="548680"/>
            <a:ext cx="1440160" cy="1440160"/>
            <a:chOff x="10201250" y="1196752"/>
            <a:chExt cx="1440160" cy="1440160"/>
          </a:xfrm>
        </p:grpSpPr>
        <p:sp>
          <p:nvSpPr>
            <p:cNvPr id="16" name="Oval 15">
              <a:extLst>
                <a:ext uri="{FF2B5EF4-FFF2-40B4-BE49-F238E27FC236}">
                  <a16:creationId xmlns:a16="http://schemas.microsoft.com/office/drawing/2014/main" id="{DCBE428A-8ED0-E606-B617-E3A5ED645C35}"/>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7" name="TextBox 16">
              <a:extLst>
                <a:ext uri="{FF2B5EF4-FFF2-40B4-BE49-F238E27FC236}">
                  <a16:creationId xmlns:a16="http://schemas.microsoft.com/office/drawing/2014/main" id="{C570CE26-FD03-6484-3F78-13AF68C09E4F}"/>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8" name="TextBox 17">
            <a:extLst>
              <a:ext uri="{FF2B5EF4-FFF2-40B4-BE49-F238E27FC236}">
                <a16:creationId xmlns:a16="http://schemas.microsoft.com/office/drawing/2014/main" id="{91698626-BC99-DDFF-10EB-A44AE118E83E}"/>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14</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sp>
        <p:nvSpPr>
          <p:cNvPr id="19" name="תיבת טקסט 4">
            <a:extLst>
              <a:ext uri="{FF2B5EF4-FFF2-40B4-BE49-F238E27FC236}">
                <a16:creationId xmlns:a16="http://schemas.microsoft.com/office/drawing/2014/main" id="{624EB2FF-CC90-B0FD-2BEB-D198C120FC12}"/>
              </a:ext>
            </a:extLst>
          </p:cNvPr>
          <p:cNvSpPr txBox="1"/>
          <p:nvPr/>
        </p:nvSpPr>
        <p:spPr>
          <a:xfrm>
            <a:off x="1416274" y="1052739"/>
            <a:ext cx="8639297" cy="5232202"/>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תזכיר </a:t>
            </a:r>
            <a:r>
              <a:rPr lang="he-IL" sz="2000" b="1" dirty="0">
                <a:latin typeface="Calibri" panose="020F0502020204030204" pitchFamily="34" charset="0"/>
                <a:cs typeface="Calibri" panose="020F0502020204030204" pitchFamily="34" charset="0"/>
              </a:rPr>
              <a:t>לכיתה רגע מסוים שהתרחש במשחק משפטי העמדות, סביב משפט שהסעיר כמה מתלמידי ותלמידות הכיתה.</a:t>
            </a:r>
          </a:p>
          <a:p>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תשאל: </a:t>
            </a:r>
            <a:r>
              <a:rPr lang="he-IL" sz="2000" b="1" dirty="0">
                <a:latin typeface="Calibri" panose="020F0502020204030204" pitchFamily="34" charset="0"/>
                <a:cs typeface="Calibri" panose="020F0502020204030204" pitchFamily="34" charset="0"/>
              </a:rPr>
              <a:t>נניח שאתם חולקים על דברים ששמעתם, אילו אפשרויות עומדות בפניכם?</a:t>
            </a:r>
          </a:p>
          <a:p>
            <a:endParaRPr lang="he-IL" sz="2000" b="1" dirty="0">
              <a:latin typeface="Calibri" panose="020F0502020204030204" pitchFamily="34" charset="0"/>
              <a:cs typeface="Calibri" panose="020F0502020204030204" pitchFamily="34" charset="0"/>
            </a:endParaRPr>
          </a:p>
          <a:p>
            <a:endParaRPr lang="he-IL"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תכתוב </a:t>
            </a:r>
            <a:r>
              <a:rPr lang="he-IL" sz="2000" b="1" dirty="0">
                <a:latin typeface="Calibri" panose="020F0502020204030204" pitchFamily="34" charset="0"/>
                <a:cs typeface="Calibri" panose="020F0502020204030204" pitchFamily="34" charset="0"/>
              </a:rPr>
              <a:t>על הלוח את הצעות התלמידים (ניתן להוסיף הצעות שלא נאמרו):</a:t>
            </a:r>
          </a:p>
          <a:p>
            <a:pPr lvl="0">
              <a:lnSpc>
                <a:spcPct val="200000"/>
              </a:lnSpc>
            </a:pPr>
            <a:r>
              <a:rPr lang="he-IL" sz="2400" dirty="0">
                <a:latin typeface="Calibri" panose="020F0502020204030204" pitchFamily="34" charset="0"/>
                <a:cs typeface="Calibri" panose="020F0502020204030204" pitchFamily="34" charset="0"/>
              </a:rPr>
              <a:t>לשאול שאלה; להסביר מדוע אני מתנגד/ת; לתת</a:t>
            </a:r>
            <a:r>
              <a:rPr lang="he-IL" sz="2400" dirty="0">
                <a:solidFill>
                  <a:srgbClr val="00649E"/>
                </a:solidFill>
                <a:latin typeface="Calibri" panose="020F0502020204030204" pitchFamily="34" charset="0"/>
                <a:cs typeface="Calibri" panose="020F0502020204030204" pitchFamily="34" charset="0"/>
              </a:rPr>
              <a:t> </a:t>
            </a:r>
            <a:r>
              <a:rPr lang="he-IL" sz="2400" dirty="0">
                <a:latin typeface="Calibri" panose="020F0502020204030204" pitchFamily="34" charset="0"/>
                <a:cs typeface="Calibri" panose="020F0502020204030204" pitchFamily="34" charset="0"/>
              </a:rPr>
              <a:t>דוגמה; להפריע; ללעוג; לומר שהדובר אינו מבין דבר; לומר שהדובר צבוע; לנסות לשכנע; להקשיב ולבדוק אם הבנתי נכון את הדובר; להפסיק את השיחה; להרים את הקול. </a:t>
            </a:r>
            <a:endParaRPr lang="he-IL" sz="2400" dirty="0"/>
          </a:p>
          <a:p>
            <a:pPr>
              <a:lnSpc>
                <a:spcPct val="150000"/>
              </a:lnSpc>
            </a:pPr>
            <a:endParaRPr lang="he-IL" sz="2000" dirty="0">
              <a:solidFill>
                <a:schemeClr val="accent1"/>
              </a:solidFill>
            </a:endParaRPr>
          </a:p>
        </p:txBody>
      </p:sp>
    </p:spTree>
    <p:extLst>
      <p:ext uri="{BB962C8B-B14F-4D97-AF65-F5344CB8AC3E}">
        <p14:creationId xmlns:p14="http://schemas.microsoft.com/office/powerpoint/2010/main" val="3189868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A7CD3AC-FFD5-1626-8956-E9C726285722}"/>
              </a:ext>
            </a:extLst>
          </p:cNvPr>
          <p:cNvGrpSpPr/>
          <p:nvPr/>
        </p:nvGrpSpPr>
        <p:grpSpPr>
          <a:xfrm>
            <a:off x="2433663" y="332656"/>
            <a:ext cx="11512003" cy="429351"/>
            <a:chOff x="5809607" y="332656"/>
            <a:chExt cx="6383981" cy="429351"/>
          </a:xfrm>
        </p:grpSpPr>
        <p:cxnSp>
          <p:nvCxnSpPr>
            <p:cNvPr id="3" name="Straight Connector 5">
              <a:extLst>
                <a:ext uri="{FF2B5EF4-FFF2-40B4-BE49-F238E27FC236}">
                  <a16:creationId xmlns:a16="http://schemas.microsoft.com/office/drawing/2014/main" id="{7465BABE-C71B-0E5E-524D-B9D60D023CB0}"/>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 name="Straight Connector 4">
              <a:extLst>
                <a:ext uri="{FF2B5EF4-FFF2-40B4-BE49-F238E27FC236}">
                  <a16:creationId xmlns:a16="http://schemas.microsoft.com/office/drawing/2014/main" id="{F0743FF0-B30F-EE69-13C4-388AE7F6A67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5" name="מלבן 1">
              <a:extLst>
                <a:ext uri="{FF2B5EF4-FFF2-40B4-BE49-F238E27FC236}">
                  <a16:creationId xmlns:a16="http://schemas.microsoft.com/office/drawing/2014/main" id="{10F5D943-9E9E-02C7-A159-078AAEA85AA6}"/>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המעבר אל האחריות</a:t>
              </a:r>
            </a:p>
          </p:txBody>
        </p:sp>
      </p:grpSp>
      <p:grpSp>
        <p:nvGrpSpPr>
          <p:cNvPr id="6" name="Group 5">
            <a:extLst>
              <a:ext uri="{FF2B5EF4-FFF2-40B4-BE49-F238E27FC236}">
                <a16:creationId xmlns:a16="http://schemas.microsoft.com/office/drawing/2014/main" id="{EBF1BD62-9913-8447-151D-320C3CB85F3A}"/>
              </a:ext>
            </a:extLst>
          </p:cNvPr>
          <p:cNvGrpSpPr/>
          <p:nvPr/>
        </p:nvGrpSpPr>
        <p:grpSpPr>
          <a:xfrm>
            <a:off x="10201250" y="548680"/>
            <a:ext cx="1440160" cy="1440160"/>
            <a:chOff x="10201250" y="1196752"/>
            <a:chExt cx="1440160" cy="1440160"/>
          </a:xfrm>
        </p:grpSpPr>
        <p:sp>
          <p:nvSpPr>
            <p:cNvPr id="7" name="Oval 6">
              <a:extLst>
                <a:ext uri="{FF2B5EF4-FFF2-40B4-BE49-F238E27FC236}">
                  <a16:creationId xmlns:a16="http://schemas.microsoft.com/office/drawing/2014/main" id="{59436B15-71FF-A070-B8A4-F5A9AA67E948}"/>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8" name="TextBox 7">
              <a:extLst>
                <a:ext uri="{FF2B5EF4-FFF2-40B4-BE49-F238E27FC236}">
                  <a16:creationId xmlns:a16="http://schemas.microsoft.com/office/drawing/2014/main" id="{28DBF268-1634-16A0-77AA-3930E2644DE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9" name="TextBox 8">
            <a:extLst>
              <a:ext uri="{FF2B5EF4-FFF2-40B4-BE49-F238E27FC236}">
                <a16:creationId xmlns:a16="http://schemas.microsoft.com/office/drawing/2014/main" id="{E37E1E37-36E1-7A67-8487-0A0FBDDE8D24}"/>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-15-</a:t>
            </a:r>
          </a:p>
        </p:txBody>
      </p:sp>
      <p:sp>
        <p:nvSpPr>
          <p:cNvPr id="10" name="תיבת טקסט 4">
            <a:extLst>
              <a:ext uri="{FF2B5EF4-FFF2-40B4-BE49-F238E27FC236}">
                <a16:creationId xmlns:a16="http://schemas.microsoft.com/office/drawing/2014/main" id="{8FFF4517-7E88-F333-41B9-AE98D4042CF8}"/>
              </a:ext>
            </a:extLst>
          </p:cNvPr>
          <p:cNvSpPr txBox="1"/>
          <p:nvPr/>
        </p:nvSpPr>
        <p:spPr>
          <a:xfrm>
            <a:off x="1416274" y="1052739"/>
            <a:ext cx="8639297" cy="2246769"/>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כאשר האפשרויות שהועלו כתובות על הלוח, תשאל המורה: </a:t>
            </a:r>
          </a:p>
          <a:p>
            <a:endParaRPr lang="he-IL" sz="2000" b="1"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1. </a:t>
            </a:r>
            <a:r>
              <a:rPr lang="he-IL" sz="2000" b="1" dirty="0">
                <a:latin typeface="Calibri" panose="020F0502020204030204" pitchFamily="34" charset="0"/>
                <a:cs typeface="Calibri" panose="020F0502020204030204" pitchFamily="34" charset="0"/>
              </a:rPr>
              <a:t>אילו מן האפשרויות מקדמות את בירור המחלוקת?</a:t>
            </a:r>
            <a:br>
              <a:rPr lang="he-IL" sz="2000" b="1" dirty="0">
                <a:latin typeface="Calibri" panose="020F0502020204030204" pitchFamily="34" charset="0"/>
                <a:cs typeface="Calibri" panose="020F0502020204030204" pitchFamily="34" charset="0"/>
              </a:rPr>
            </a:br>
            <a:r>
              <a:rPr lang="he-IL" sz="2000" b="1" dirty="0">
                <a:solidFill>
                  <a:srgbClr val="00649E"/>
                </a:solidFill>
                <a:latin typeface="Calibri" panose="020F0502020204030204" pitchFamily="34" charset="0"/>
                <a:cs typeface="Calibri" panose="020F0502020204030204" pitchFamily="34" charset="0"/>
              </a:rPr>
              <a:t>2. </a:t>
            </a:r>
            <a:r>
              <a:rPr lang="he-IL" sz="2000" b="1" dirty="0">
                <a:latin typeface="Calibri" panose="020F0502020204030204" pitchFamily="34" charset="0"/>
                <a:cs typeface="Calibri" panose="020F0502020204030204" pitchFamily="34" charset="0"/>
              </a:rPr>
              <a:t>אילו מסלימות את הוויכוח?</a:t>
            </a:r>
            <a:br>
              <a:rPr lang="he-IL" sz="2000" b="1" dirty="0">
                <a:latin typeface="Calibri" panose="020F0502020204030204" pitchFamily="34" charset="0"/>
                <a:cs typeface="Calibri" panose="020F0502020204030204" pitchFamily="34" charset="0"/>
              </a:rPr>
            </a:br>
            <a:r>
              <a:rPr lang="he-IL" sz="2000" b="1" dirty="0">
                <a:solidFill>
                  <a:srgbClr val="00649E"/>
                </a:solidFill>
                <a:latin typeface="Calibri" panose="020F0502020204030204" pitchFamily="34" charset="0"/>
                <a:cs typeface="Calibri" panose="020F0502020204030204" pitchFamily="34" charset="0"/>
              </a:rPr>
              <a:t>3. </a:t>
            </a:r>
            <a:r>
              <a:rPr lang="he-IL" sz="2000" b="1" dirty="0">
                <a:latin typeface="Calibri" panose="020F0502020204030204" pitchFamily="34" charset="0"/>
                <a:cs typeface="Calibri" panose="020F0502020204030204" pitchFamily="34" charset="0"/>
              </a:rPr>
              <a:t>אילו פוגעות באדם ולא מתמודדות עם עמדתו?</a:t>
            </a:r>
          </a:p>
          <a:p>
            <a:endParaRPr lang="he-IL" sz="2000" b="1"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תבקש מהכיתה למיין את האפשרויות בהתאם לטורים המוצעים בטבלה: </a:t>
            </a:r>
          </a:p>
        </p:txBody>
      </p:sp>
      <p:pic>
        <p:nvPicPr>
          <p:cNvPr id="20" name="תמונה 7">
            <a:extLst>
              <a:ext uri="{FF2B5EF4-FFF2-40B4-BE49-F238E27FC236}">
                <a16:creationId xmlns:a16="http://schemas.microsoft.com/office/drawing/2014/main" id="{DA310DFD-4F12-A930-AD1A-84240C265AB8}"/>
              </a:ext>
            </a:extLst>
          </p:cNvPr>
          <p:cNvPicPr>
            <a:picLocks noChangeAspect="1"/>
          </p:cNvPicPr>
          <p:nvPr/>
        </p:nvPicPr>
        <p:blipFill>
          <a:blip r:embed="rId2"/>
          <a:srcRect/>
          <a:stretch>
            <a:fillRect/>
          </a:stretch>
        </p:blipFill>
        <p:spPr>
          <a:xfrm>
            <a:off x="4440610" y="3311815"/>
            <a:ext cx="5651171" cy="3422773"/>
          </a:xfrm>
          <a:prstGeom prst="rect">
            <a:avLst/>
          </a:prstGeom>
        </p:spPr>
      </p:pic>
    </p:spTree>
    <p:extLst>
      <p:ext uri="{BB962C8B-B14F-4D97-AF65-F5344CB8AC3E}">
        <p14:creationId xmlns:p14="http://schemas.microsoft.com/office/powerpoint/2010/main" val="33358555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9820747-285C-8542-DCB5-361E50828847}"/>
              </a:ext>
            </a:extLst>
          </p:cNvPr>
          <p:cNvGrpSpPr/>
          <p:nvPr/>
        </p:nvGrpSpPr>
        <p:grpSpPr>
          <a:xfrm>
            <a:off x="2433663" y="332656"/>
            <a:ext cx="11512003" cy="429351"/>
            <a:chOff x="5809607" y="332656"/>
            <a:chExt cx="6383981" cy="429351"/>
          </a:xfrm>
        </p:grpSpPr>
        <p:cxnSp>
          <p:nvCxnSpPr>
            <p:cNvPr id="12" name="Straight Connector 5">
              <a:extLst>
                <a:ext uri="{FF2B5EF4-FFF2-40B4-BE49-F238E27FC236}">
                  <a16:creationId xmlns:a16="http://schemas.microsoft.com/office/drawing/2014/main" id="{0FD0A48C-A400-4755-0627-4564AC0A9713}"/>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3" name="Straight Connector 4">
              <a:extLst>
                <a:ext uri="{FF2B5EF4-FFF2-40B4-BE49-F238E27FC236}">
                  <a16:creationId xmlns:a16="http://schemas.microsoft.com/office/drawing/2014/main" id="{4732B6FC-6724-CF47-9B8D-572317AC47F7}"/>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4" name="מלבן 1">
              <a:extLst>
                <a:ext uri="{FF2B5EF4-FFF2-40B4-BE49-F238E27FC236}">
                  <a16:creationId xmlns:a16="http://schemas.microsoft.com/office/drawing/2014/main" id="{CA172338-A481-EEA1-3B20-1FA9A37CF8D1}"/>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מתווכחים באחריות</a:t>
              </a:r>
            </a:p>
          </p:txBody>
        </p:sp>
      </p:grpSp>
      <p:grpSp>
        <p:nvGrpSpPr>
          <p:cNvPr id="15" name="Group 14">
            <a:extLst>
              <a:ext uri="{FF2B5EF4-FFF2-40B4-BE49-F238E27FC236}">
                <a16:creationId xmlns:a16="http://schemas.microsoft.com/office/drawing/2014/main" id="{1F2AFE2B-1370-848C-C572-E8129EE23693}"/>
              </a:ext>
            </a:extLst>
          </p:cNvPr>
          <p:cNvGrpSpPr/>
          <p:nvPr/>
        </p:nvGrpSpPr>
        <p:grpSpPr>
          <a:xfrm>
            <a:off x="10201250" y="548680"/>
            <a:ext cx="1440160" cy="1440160"/>
            <a:chOff x="10201250" y="1196752"/>
            <a:chExt cx="1440160" cy="1440160"/>
          </a:xfrm>
        </p:grpSpPr>
        <p:sp>
          <p:nvSpPr>
            <p:cNvPr id="16" name="Oval 15">
              <a:extLst>
                <a:ext uri="{FF2B5EF4-FFF2-40B4-BE49-F238E27FC236}">
                  <a16:creationId xmlns:a16="http://schemas.microsoft.com/office/drawing/2014/main" id="{74BEB5D8-7C1B-A98D-2EA4-009B1243B21E}"/>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7" name="TextBox 16">
              <a:extLst>
                <a:ext uri="{FF2B5EF4-FFF2-40B4-BE49-F238E27FC236}">
                  <a16:creationId xmlns:a16="http://schemas.microsoft.com/office/drawing/2014/main" id="{13E6F7C0-F08A-8CDA-3E3D-5EE455CF5D5E}"/>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8" name="TextBox 17">
            <a:extLst>
              <a:ext uri="{FF2B5EF4-FFF2-40B4-BE49-F238E27FC236}">
                <a16:creationId xmlns:a16="http://schemas.microsoft.com/office/drawing/2014/main" id="{191B1AAD-B521-FB4F-7F3C-9318E5E90B9C}"/>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-16-</a:t>
            </a:r>
          </a:p>
        </p:txBody>
      </p:sp>
      <p:sp>
        <p:nvSpPr>
          <p:cNvPr id="19" name="תיבת טקסט 4">
            <a:extLst>
              <a:ext uri="{FF2B5EF4-FFF2-40B4-BE49-F238E27FC236}">
                <a16:creationId xmlns:a16="http://schemas.microsoft.com/office/drawing/2014/main" id="{77E539E6-46F8-DAA8-711D-746DFF61247C}"/>
              </a:ext>
            </a:extLst>
          </p:cNvPr>
          <p:cNvSpPr txBox="1"/>
          <p:nvPr/>
        </p:nvSpPr>
        <p:spPr>
          <a:xfrm>
            <a:off x="1416274" y="1052739"/>
            <a:ext cx="8639297" cy="4498026"/>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תאמר: </a:t>
            </a:r>
            <a:endParaRPr lang="en-US" sz="2000" b="1" dirty="0">
              <a:solidFill>
                <a:srgbClr val="00649E"/>
              </a:solidFill>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הטבלה שיצרנו יחד מבטאת הבנה לכך שיש ניהול אחראי של ויכוח, ויש ניהול שאינו אחראי. </a:t>
            </a:r>
            <a:endParaRPr lang="en-US" sz="2000" b="1" dirty="0">
              <a:latin typeface="Calibri" panose="020F0502020204030204" pitchFamily="34" charset="0"/>
              <a:cs typeface="Calibri" panose="020F0502020204030204" pitchFamily="34" charset="0"/>
            </a:endParaRPr>
          </a:p>
          <a:p>
            <a:endParaRPr lang="en-US"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האחריות מתחילה ברגע שבו קיימת מחלוקת ועלינו לבחור כיצד להגיב לעמדה האחרת.</a:t>
            </a:r>
            <a:endParaRPr lang="en-US" sz="2000" b="1" dirty="0">
              <a:solidFill>
                <a:srgbClr val="00649E"/>
              </a:solidFill>
              <a:latin typeface="Calibri" panose="020F0502020204030204" pitchFamily="34" charset="0"/>
              <a:cs typeface="Calibri" panose="020F0502020204030204" pitchFamily="34" charset="0"/>
            </a:endParaRPr>
          </a:p>
          <a:p>
            <a:endParaRPr lang="en-US" sz="2000" b="1" dirty="0">
              <a:solidFill>
                <a:srgbClr val="00649E"/>
              </a:solidFill>
              <a:latin typeface="Calibri" panose="020F0502020204030204" pitchFamily="34" charset="0"/>
              <a:cs typeface="Calibri" panose="020F0502020204030204" pitchFamily="34" charset="0"/>
            </a:endParaRPr>
          </a:p>
          <a:p>
            <a:pPr marL="457200" indent="-457200">
              <a:buClr>
                <a:srgbClr val="00649E"/>
              </a:buClr>
              <a:buFont typeface="+mj-lt"/>
              <a:buAutoNum type="arabicPeriod"/>
            </a:pPr>
            <a:r>
              <a:rPr lang="he-IL" sz="2000" b="1" dirty="0">
                <a:latin typeface="Calibri" panose="020F0502020204030204" pitchFamily="34" charset="0"/>
                <a:cs typeface="Calibri" panose="020F0502020204030204" pitchFamily="34" charset="0"/>
              </a:rPr>
              <a:t>במה הבחירה שלנו תלויה? </a:t>
            </a:r>
          </a:p>
          <a:p>
            <a:pPr marL="457200" indent="-457200">
              <a:buClr>
                <a:srgbClr val="00649E"/>
              </a:buClr>
              <a:buFont typeface="+mj-lt"/>
              <a:buAutoNum type="arabicPeriod"/>
            </a:pPr>
            <a:r>
              <a:rPr lang="he-IL" sz="2000" b="1" dirty="0">
                <a:latin typeface="Calibri" panose="020F0502020204030204" pitchFamily="34" charset="0"/>
                <a:cs typeface="Calibri" panose="020F0502020204030204" pitchFamily="34" charset="0"/>
              </a:rPr>
              <a:t>על מה מבוסס שיקול הדעת שלכם, כאשר אתם נדרשים לבחור איך להגיב לעמדה אחרת שאתם חולקים עליה? </a:t>
            </a:r>
          </a:p>
          <a:p>
            <a:endParaRPr lang="he-IL" sz="2000" b="1" dirty="0">
              <a:solidFill>
                <a:srgbClr val="00649E"/>
              </a:solidFill>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b="1" dirty="0"/>
          </a:p>
          <a:p>
            <a:endParaRPr lang="he-IL" sz="2000" dirty="0"/>
          </a:p>
          <a:p>
            <a:endParaRPr lang="he-IL" sz="2000" dirty="0"/>
          </a:p>
          <a:p>
            <a:pPr>
              <a:lnSpc>
                <a:spcPct val="150000"/>
              </a:lnSpc>
            </a:pPr>
            <a:endParaRPr lang="he-IL" sz="2000" dirty="0">
              <a:solidFill>
                <a:schemeClr val="accent1"/>
              </a:solidFill>
            </a:endParaRPr>
          </a:p>
        </p:txBody>
      </p:sp>
      <p:sp>
        <p:nvSpPr>
          <p:cNvPr id="24" name="תיבת טקסט 4">
            <a:extLst>
              <a:ext uri="{FF2B5EF4-FFF2-40B4-BE49-F238E27FC236}">
                <a16:creationId xmlns:a16="http://schemas.microsoft.com/office/drawing/2014/main" id="{8D42D6F3-895C-580A-58B3-446065ED2610}"/>
              </a:ext>
            </a:extLst>
          </p:cNvPr>
          <p:cNvSpPr txBox="1"/>
          <p:nvPr/>
        </p:nvSpPr>
        <p:spPr>
          <a:xfrm>
            <a:off x="840210" y="4174045"/>
            <a:ext cx="9226771" cy="1631216"/>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לסיכום:</a:t>
            </a:r>
          </a:p>
          <a:p>
            <a:r>
              <a:rPr lang="he-IL" sz="2000" b="1" dirty="0">
                <a:latin typeface="Calibri" panose="020F0502020204030204" pitchFamily="34" charset="0"/>
                <a:cs typeface="Calibri" panose="020F0502020204030204" pitchFamily="34" charset="0"/>
              </a:rPr>
              <a:t>אחריות אינה מתחילה לאחר שהוויכוח מסתיים. היא מתבטאת בכל בחירה שאנחנו עושים בתוכו.</a:t>
            </a:r>
          </a:p>
          <a:p>
            <a:endParaRPr lang="en-US" sz="20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בדמוקרטיה מותר להתנגד, לבקר ולהתווכח בחריפות. האחריות היא לשמור על האדם שמולנו, על הבית המשותף ועל כללי ההכרעה הדמוקרטיים.</a:t>
            </a:r>
          </a:p>
        </p:txBody>
      </p:sp>
    </p:spTree>
    <p:extLst>
      <p:ext uri="{BB962C8B-B14F-4D97-AF65-F5344CB8AC3E}">
        <p14:creationId xmlns:p14="http://schemas.microsoft.com/office/powerpoint/2010/main" val="2406334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80065D5-18BE-E1BA-FABF-1C0A9447D2D7}"/>
              </a:ext>
            </a:extLst>
          </p:cNvPr>
          <p:cNvGrpSpPr/>
          <p:nvPr/>
        </p:nvGrpSpPr>
        <p:grpSpPr>
          <a:xfrm>
            <a:off x="2433663" y="332656"/>
            <a:ext cx="11512003" cy="429351"/>
            <a:chOff x="5809607" y="332656"/>
            <a:chExt cx="6383981" cy="429351"/>
          </a:xfrm>
        </p:grpSpPr>
        <p:cxnSp>
          <p:nvCxnSpPr>
            <p:cNvPr id="3" name="Straight Connector 5">
              <a:extLst>
                <a:ext uri="{FF2B5EF4-FFF2-40B4-BE49-F238E27FC236}">
                  <a16:creationId xmlns:a16="http://schemas.microsoft.com/office/drawing/2014/main" id="{D110EEAB-3E28-F041-C50A-E4D9B988928C}"/>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 name="Straight Connector 4">
              <a:extLst>
                <a:ext uri="{FF2B5EF4-FFF2-40B4-BE49-F238E27FC236}">
                  <a16:creationId xmlns:a16="http://schemas.microsoft.com/office/drawing/2014/main" id="{2D81704E-7483-329A-1365-6C08B6D86A20}"/>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5" name="מלבן 1">
              <a:extLst>
                <a:ext uri="{FF2B5EF4-FFF2-40B4-BE49-F238E27FC236}">
                  <a16:creationId xmlns:a16="http://schemas.microsoft.com/office/drawing/2014/main" id="{EB26244E-F4F2-C9DF-C124-A20E39F5CAAF}"/>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מתווכחים באחריות</a:t>
              </a:r>
            </a:p>
          </p:txBody>
        </p:sp>
      </p:grpSp>
      <p:grpSp>
        <p:nvGrpSpPr>
          <p:cNvPr id="6" name="Group 5">
            <a:extLst>
              <a:ext uri="{FF2B5EF4-FFF2-40B4-BE49-F238E27FC236}">
                <a16:creationId xmlns:a16="http://schemas.microsoft.com/office/drawing/2014/main" id="{50D7860E-0030-AEED-625C-CFD2FF52EEBB}"/>
              </a:ext>
            </a:extLst>
          </p:cNvPr>
          <p:cNvGrpSpPr/>
          <p:nvPr/>
        </p:nvGrpSpPr>
        <p:grpSpPr>
          <a:xfrm>
            <a:off x="10201250" y="548680"/>
            <a:ext cx="1440160" cy="1440160"/>
            <a:chOff x="10201250" y="1196752"/>
            <a:chExt cx="1440160" cy="1440160"/>
          </a:xfrm>
        </p:grpSpPr>
        <p:sp>
          <p:nvSpPr>
            <p:cNvPr id="7" name="Oval 6">
              <a:extLst>
                <a:ext uri="{FF2B5EF4-FFF2-40B4-BE49-F238E27FC236}">
                  <a16:creationId xmlns:a16="http://schemas.microsoft.com/office/drawing/2014/main" id="{0548F059-7B3E-2BC7-5FFA-590FA7C0CF4E}"/>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8" name="TextBox 7">
              <a:extLst>
                <a:ext uri="{FF2B5EF4-FFF2-40B4-BE49-F238E27FC236}">
                  <a16:creationId xmlns:a16="http://schemas.microsoft.com/office/drawing/2014/main" id="{E4A1F617-AE9A-037C-7770-1F480098DF52}"/>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9" name="TextBox 8">
            <a:extLst>
              <a:ext uri="{FF2B5EF4-FFF2-40B4-BE49-F238E27FC236}">
                <a16:creationId xmlns:a16="http://schemas.microsoft.com/office/drawing/2014/main" id="{0AEF10CD-C030-0C82-35BD-B02956CBF696}"/>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17</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sp>
        <p:nvSpPr>
          <p:cNvPr id="10" name="תיבת טקסט 4">
            <a:extLst>
              <a:ext uri="{FF2B5EF4-FFF2-40B4-BE49-F238E27FC236}">
                <a16:creationId xmlns:a16="http://schemas.microsoft.com/office/drawing/2014/main" id="{B7143056-FDFD-D4BA-DCC3-B3A13568B086}"/>
              </a:ext>
            </a:extLst>
          </p:cNvPr>
          <p:cNvSpPr txBox="1"/>
          <p:nvPr/>
        </p:nvSpPr>
        <p:spPr>
          <a:xfrm>
            <a:off x="1416274" y="1052739"/>
            <a:ext cx="8639297" cy="5478423"/>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מומלץ לשאול: </a:t>
            </a:r>
          </a:p>
          <a:p>
            <a:r>
              <a:rPr lang="he-IL" sz="2000" b="1" dirty="0">
                <a:latin typeface="Calibri" panose="020F0502020204030204" pitchFamily="34" charset="0"/>
                <a:cs typeface="Calibri" panose="020F0502020204030204" pitchFamily="34" charset="0"/>
              </a:rPr>
              <a:t>אילו כללים ראוי שנקבל על עצמנו, כאשר מתקיימת מחלוקת בכיתה?</a:t>
            </a:r>
          </a:p>
          <a:p>
            <a:r>
              <a:rPr lang="he-IL" sz="2000" dirty="0">
                <a:latin typeface="Calibri" panose="020F0502020204030204" pitchFamily="34" charset="0"/>
                <a:cs typeface="Calibri" panose="020F0502020204030204" pitchFamily="34" charset="0"/>
              </a:rPr>
              <a:t>(יש לרשום את הכללים שמציעים התלמידים והתלמידות). </a:t>
            </a:r>
          </a:p>
          <a:p>
            <a:endParaRPr lang="he-IL" sz="2000" b="1" dirty="0"/>
          </a:p>
          <a:p>
            <a:r>
              <a:rPr lang="he-IL" sz="2000" b="1" dirty="0">
                <a:solidFill>
                  <a:srgbClr val="00649E"/>
                </a:solidFill>
                <a:latin typeface="Calibri" panose="020F0502020204030204" pitchFamily="34" charset="0"/>
                <a:cs typeface="Calibri" panose="020F0502020204030204" pitchFamily="34" charset="0"/>
              </a:rPr>
              <a:t>מומלץ לשאול:</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הכללים האלה תקפים לכל מחלוקת? מה הם משקפים?</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ראוי להשתמש בכללים האלה גם לניהול מחלוקות מחוץ לכיתה?</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אילו מחלוקות מרכזיות מתקיימות היום בחברה הישראלית?</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מה המשמעות של ניהול לא אחראי שלהן?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אילו סיבות ראוי שיעמדו מול עינינו כאשר אנו נדרשים לניהול אחראי של מחלוקת? למה חשוב לנהל מחלוקת באופן אחראי? </a:t>
            </a:r>
          </a:p>
          <a:p>
            <a:endParaRPr lang="he-IL" sz="2000" dirty="0"/>
          </a:p>
          <a:p>
            <a:endParaRPr lang="he-IL" sz="2000" dirty="0"/>
          </a:p>
          <a:p>
            <a:pPr>
              <a:lnSpc>
                <a:spcPct val="150000"/>
              </a:lnSpc>
            </a:pPr>
            <a:endParaRPr lang="he-IL" sz="2000" dirty="0">
              <a:solidFill>
                <a:schemeClr val="accent1"/>
              </a:solidFill>
            </a:endParaRPr>
          </a:p>
        </p:txBody>
      </p:sp>
    </p:spTree>
    <p:extLst>
      <p:ext uri="{BB962C8B-B14F-4D97-AF65-F5344CB8AC3E}">
        <p14:creationId xmlns:p14="http://schemas.microsoft.com/office/powerpoint/2010/main" val="1366634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26F22A-160D-5B25-0E1C-B8429F38D9AE}"/>
              </a:ext>
            </a:extLst>
          </p:cNvPr>
          <p:cNvGrpSpPr/>
          <p:nvPr/>
        </p:nvGrpSpPr>
        <p:grpSpPr>
          <a:xfrm>
            <a:off x="2433663" y="332656"/>
            <a:ext cx="11512003" cy="429351"/>
            <a:chOff x="5809607" y="332656"/>
            <a:chExt cx="6383981" cy="429351"/>
          </a:xfrm>
        </p:grpSpPr>
        <p:cxnSp>
          <p:nvCxnSpPr>
            <p:cNvPr id="12" name="Straight Connector 5">
              <a:extLst>
                <a:ext uri="{FF2B5EF4-FFF2-40B4-BE49-F238E27FC236}">
                  <a16:creationId xmlns:a16="http://schemas.microsoft.com/office/drawing/2014/main" id="{32DB9D46-8742-69ED-C4D8-2ECA99BCF2B3}"/>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3" name="Straight Connector 4">
              <a:extLst>
                <a:ext uri="{FF2B5EF4-FFF2-40B4-BE49-F238E27FC236}">
                  <a16:creationId xmlns:a16="http://schemas.microsoft.com/office/drawing/2014/main" id="{6415E85F-E79D-8C98-A448-40472FBF9C1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4" name="מלבן 1">
              <a:extLst>
                <a:ext uri="{FF2B5EF4-FFF2-40B4-BE49-F238E27FC236}">
                  <a16:creationId xmlns:a16="http://schemas.microsoft.com/office/drawing/2014/main" id="{1DFB5B44-8FEA-FBC0-E82F-C275300431C1}"/>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מתווכחים באחריות</a:t>
              </a:r>
            </a:p>
          </p:txBody>
        </p:sp>
      </p:grpSp>
      <p:grpSp>
        <p:nvGrpSpPr>
          <p:cNvPr id="15" name="Group 14">
            <a:extLst>
              <a:ext uri="{FF2B5EF4-FFF2-40B4-BE49-F238E27FC236}">
                <a16:creationId xmlns:a16="http://schemas.microsoft.com/office/drawing/2014/main" id="{83BC30ED-D344-3251-FEFF-D3448CD254DF}"/>
              </a:ext>
            </a:extLst>
          </p:cNvPr>
          <p:cNvGrpSpPr/>
          <p:nvPr/>
        </p:nvGrpSpPr>
        <p:grpSpPr>
          <a:xfrm>
            <a:off x="10201250" y="548680"/>
            <a:ext cx="1440160" cy="1440160"/>
            <a:chOff x="10201250" y="1196752"/>
            <a:chExt cx="1440160" cy="1440160"/>
          </a:xfrm>
        </p:grpSpPr>
        <p:sp>
          <p:nvSpPr>
            <p:cNvPr id="16" name="Oval 15">
              <a:extLst>
                <a:ext uri="{FF2B5EF4-FFF2-40B4-BE49-F238E27FC236}">
                  <a16:creationId xmlns:a16="http://schemas.microsoft.com/office/drawing/2014/main" id="{378FA33A-7C89-C320-7A30-335BB7E7FD76}"/>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7" name="TextBox 16">
              <a:extLst>
                <a:ext uri="{FF2B5EF4-FFF2-40B4-BE49-F238E27FC236}">
                  <a16:creationId xmlns:a16="http://schemas.microsoft.com/office/drawing/2014/main" id="{928D90BE-092A-8E64-6312-CC8E9F937730}"/>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8" name="TextBox 17">
            <a:extLst>
              <a:ext uri="{FF2B5EF4-FFF2-40B4-BE49-F238E27FC236}">
                <a16:creationId xmlns:a16="http://schemas.microsoft.com/office/drawing/2014/main" id="{1FD491A7-18B1-9BA3-06E3-3E59186DA6AA}"/>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-18-</a:t>
            </a:r>
          </a:p>
        </p:txBody>
      </p:sp>
      <p:sp>
        <p:nvSpPr>
          <p:cNvPr id="19" name="תיבת טקסט 4">
            <a:extLst>
              <a:ext uri="{FF2B5EF4-FFF2-40B4-BE49-F238E27FC236}">
                <a16:creationId xmlns:a16="http://schemas.microsoft.com/office/drawing/2014/main" id="{50BA2991-B91A-E3C3-CD1F-FEBD84280746}"/>
              </a:ext>
            </a:extLst>
          </p:cNvPr>
          <p:cNvSpPr txBox="1"/>
          <p:nvPr/>
        </p:nvSpPr>
        <p:spPr>
          <a:xfrm>
            <a:off x="768202" y="1052739"/>
            <a:ext cx="9287369" cy="7114127"/>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דוגמה לכללים לניהול מחלוקת בכיתה:</a:t>
            </a:r>
          </a:p>
          <a:p>
            <a:endParaRPr lang="he-IL" sz="2000" b="1" dirty="0"/>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לבקר את הטענה, המעשה או ההחלטה ולא לפגוע בכבודו או בגופו של אדם.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להקשיב כדי להבין את העמדה האחרת, גם בלי לקבל אותה.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להציג את דברי האחר באופן הוגן ולא לעוות אותם כדי שיהיה קל לתקוף אותם.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לנמק את עמדתנו ולהבחין בין עובדה, פרשנות ודעה.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להכיר בזכותם של אחרים להשמיע קול ולהישאר חלק מן המרחב המשותף.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לעצור ולבחון מחדש את השיח כאשר הוא הופך משפיל או פוגעני.</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 לעצור את השיח כאשר הוא חוצה את גבולות השיח הדמוקרטי באיום, בהסתה או באלימות.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לכבד הכרעה מחייבת שהתקבלה בהליך חוקי ודמוקרטי ותוך שמירה על זכויות התלמיד, בלי לוותר על הזכות להתנגד לה בדרכים חוקיות.</a:t>
            </a:r>
          </a:p>
          <a:p>
            <a:pPr>
              <a:lnSpc>
                <a:spcPct val="150000"/>
              </a:lnSpc>
              <a:buClr>
                <a:srgbClr val="00649E"/>
              </a:buClr>
            </a:pPr>
            <a:endParaRPr lang="he-IL" sz="2000" b="1" dirty="0"/>
          </a:p>
          <a:p>
            <a:pPr>
              <a:lnSpc>
                <a:spcPct val="150000"/>
              </a:lnSpc>
              <a:buClr>
                <a:srgbClr val="00649E"/>
              </a:buClr>
            </a:pPr>
            <a:endParaRPr lang="he-IL" sz="2000" dirty="0"/>
          </a:p>
          <a:p>
            <a:pPr>
              <a:lnSpc>
                <a:spcPct val="150000"/>
              </a:lnSpc>
              <a:buClr>
                <a:srgbClr val="00649E"/>
              </a:buClr>
            </a:pPr>
            <a:endParaRPr lang="he-IL" sz="2000" dirty="0"/>
          </a:p>
          <a:p>
            <a:pPr>
              <a:lnSpc>
                <a:spcPct val="150000"/>
              </a:lnSpc>
              <a:buClr>
                <a:srgbClr val="00649E"/>
              </a:buClr>
            </a:pPr>
            <a:endParaRPr lang="he-IL" sz="2000" dirty="0">
              <a:solidFill>
                <a:schemeClr val="accent1"/>
              </a:solidFill>
            </a:endParaRPr>
          </a:p>
          <a:p>
            <a:pPr>
              <a:lnSpc>
                <a:spcPct val="150000"/>
              </a:lnSpc>
            </a:pPr>
            <a:endParaRPr lang="he-IL" sz="2000" dirty="0">
              <a:solidFill>
                <a:schemeClr val="accent1"/>
              </a:solidFill>
            </a:endParaRPr>
          </a:p>
        </p:txBody>
      </p:sp>
    </p:spTree>
    <p:extLst>
      <p:ext uri="{BB962C8B-B14F-4D97-AF65-F5344CB8AC3E}">
        <p14:creationId xmlns:p14="http://schemas.microsoft.com/office/powerpoint/2010/main" val="1271147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CBF026-DA1E-93B0-CCCC-5EE047E70B81}"/>
              </a:ext>
            </a:extLst>
          </p:cNvPr>
          <p:cNvGrpSpPr/>
          <p:nvPr/>
        </p:nvGrpSpPr>
        <p:grpSpPr>
          <a:xfrm>
            <a:off x="2433663" y="332656"/>
            <a:ext cx="11512003" cy="429351"/>
            <a:chOff x="5809607" y="332656"/>
            <a:chExt cx="6383981" cy="429351"/>
          </a:xfrm>
        </p:grpSpPr>
        <p:cxnSp>
          <p:nvCxnSpPr>
            <p:cNvPr id="3" name="Straight Connector 5">
              <a:extLst>
                <a:ext uri="{FF2B5EF4-FFF2-40B4-BE49-F238E27FC236}">
                  <a16:creationId xmlns:a16="http://schemas.microsoft.com/office/drawing/2014/main" id="{5D692056-6DF0-C063-48CC-91BF6174B0A0}"/>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 name="Straight Connector 4">
              <a:extLst>
                <a:ext uri="{FF2B5EF4-FFF2-40B4-BE49-F238E27FC236}">
                  <a16:creationId xmlns:a16="http://schemas.microsoft.com/office/drawing/2014/main" id="{0A2C4FBF-C172-6996-E23A-9A157440498A}"/>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5" name="מלבן 1">
              <a:extLst>
                <a:ext uri="{FF2B5EF4-FFF2-40B4-BE49-F238E27FC236}">
                  <a16:creationId xmlns:a16="http://schemas.microsoft.com/office/drawing/2014/main" id="{215BE7FB-E96D-5D92-6CD7-393C973D9104}"/>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מתווכחים באחריות</a:t>
              </a:r>
            </a:p>
          </p:txBody>
        </p:sp>
      </p:grpSp>
      <p:grpSp>
        <p:nvGrpSpPr>
          <p:cNvPr id="6" name="Group 5">
            <a:extLst>
              <a:ext uri="{FF2B5EF4-FFF2-40B4-BE49-F238E27FC236}">
                <a16:creationId xmlns:a16="http://schemas.microsoft.com/office/drawing/2014/main" id="{6B01CD7E-1DD2-80E7-E596-0856128C5F82}"/>
              </a:ext>
            </a:extLst>
          </p:cNvPr>
          <p:cNvGrpSpPr/>
          <p:nvPr/>
        </p:nvGrpSpPr>
        <p:grpSpPr>
          <a:xfrm>
            <a:off x="10201250" y="548680"/>
            <a:ext cx="1440160" cy="1440160"/>
            <a:chOff x="10201250" y="1196752"/>
            <a:chExt cx="1440160" cy="1440160"/>
          </a:xfrm>
        </p:grpSpPr>
        <p:sp>
          <p:nvSpPr>
            <p:cNvPr id="7" name="Oval 6">
              <a:extLst>
                <a:ext uri="{FF2B5EF4-FFF2-40B4-BE49-F238E27FC236}">
                  <a16:creationId xmlns:a16="http://schemas.microsoft.com/office/drawing/2014/main" id="{23B8B6B3-18DD-F456-1D19-9207A2A89094}"/>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8" name="TextBox 7">
              <a:extLst>
                <a:ext uri="{FF2B5EF4-FFF2-40B4-BE49-F238E27FC236}">
                  <a16:creationId xmlns:a16="http://schemas.microsoft.com/office/drawing/2014/main" id="{72F9A4BE-4B7C-06A4-9A7B-88397805CA78}"/>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9" name="TextBox 8">
            <a:extLst>
              <a:ext uri="{FF2B5EF4-FFF2-40B4-BE49-F238E27FC236}">
                <a16:creationId xmlns:a16="http://schemas.microsoft.com/office/drawing/2014/main" id="{C6211922-831B-4A72-3253-7552B2FE1CC7}"/>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-19-</a:t>
            </a:r>
          </a:p>
        </p:txBody>
      </p:sp>
      <p:sp>
        <p:nvSpPr>
          <p:cNvPr id="10" name="תיבת טקסט 4">
            <a:extLst>
              <a:ext uri="{FF2B5EF4-FFF2-40B4-BE49-F238E27FC236}">
                <a16:creationId xmlns:a16="http://schemas.microsoft.com/office/drawing/2014/main" id="{35392471-72DF-5175-2635-EF10E1618E0A}"/>
              </a:ext>
            </a:extLst>
          </p:cNvPr>
          <p:cNvSpPr txBox="1"/>
          <p:nvPr/>
        </p:nvSpPr>
        <p:spPr>
          <a:xfrm>
            <a:off x="1560290" y="1052739"/>
            <a:ext cx="8495281" cy="7114192"/>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שאלות לסיכום:</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מחלוקת כשלעצמה היא סכנה לדמוקרטיה? מדוע? </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מתי, לדעתכם, מחלוקת חוצה את גבולות השיח הדמוקרטי? </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מה קורה כאשר מי שחולק עלינו הופך בעינינו מיריב לאויב? </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אפשר לעמוד בתקיפות על עמדה ואף להתווכח בחריפות, ובו בזמן לראות באדם שמולנו שותף? כיצד? </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איזו אחריות מוטלת עלינו בעת מחלוקת?</a:t>
            </a:r>
            <a:endParaRPr lang="en-US" sz="2000" b="1" dirty="0"/>
          </a:p>
          <a:p>
            <a:endParaRPr lang="en-US" sz="2000" b="1" dirty="0"/>
          </a:p>
          <a:p>
            <a:r>
              <a:rPr lang="he-IL" sz="2000" b="1" dirty="0">
                <a:solidFill>
                  <a:srgbClr val="00649E"/>
                </a:solidFill>
                <a:latin typeface="Calibri" panose="020F0502020204030204" pitchFamily="34" charset="0"/>
                <a:cs typeface="Calibri" panose="020F0502020204030204" pitchFamily="34" charset="0"/>
              </a:rPr>
              <a:t>מומלץ לסכם:</a:t>
            </a:r>
            <a:endParaRPr lang="he-IL" sz="2000" b="1" dirty="0"/>
          </a:p>
          <a:p>
            <a:r>
              <a:rPr lang="he-IL" sz="2000" b="1" dirty="0">
                <a:latin typeface="Calibri" panose="020F0502020204030204" pitchFamily="34" charset="0"/>
                <a:cs typeface="Calibri" panose="020F0502020204030204" pitchFamily="34" charset="0"/>
              </a:rPr>
              <a:t>רצח ראש הממשלה יצחק רבין מזכיר לנו את המחיר הנורא שעלול להיות לחציית הגבול שבין מחלוקת פוליטית לגיטימית לבין דה-לגיטימציה, הסתה ואלימות. </a:t>
            </a:r>
            <a:r>
              <a:rPr lang="he-IL" sz="2000" dirty="0">
                <a:latin typeface="Calibri" panose="020F0502020204030204" pitchFamily="34" charset="0"/>
                <a:cs typeface="Calibri" panose="020F0502020204030204" pitchFamily="34" charset="0"/>
              </a:rPr>
              <a:t>השמירה על הבית המשותף אינה מחייבת אותנו לחשוב אותו הדבר או לטשטש מחלוקות אמיתיות, אך מחייבת לזכור שגם כאשר אנחנו חלוקים, אנחנו ממשיכים לחלוק אותו מרחב, להיות תלויים זה בזה ולשאת באחריות לעתידה של החברה הישראלית. </a:t>
            </a:r>
          </a:p>
          <a:p>
            <a:r>
              <a:rPr lang="he-IL" sz="2000" b="1" dirty="0">
                <a:latin typeface="Calibri" panose="020F0502020204030204" pitchFamily="34" charset="0"/>
                <a:cs typeface="Calibri" panose="020F0502020204030204" pitchFamily="34" charset="0"/>
              </a:rPr>
              <a:t>להתווכח באחריות פירושו לא לחתור לניצחון בוויכוח, אלא לקחת אחריות על הבית שיישאר לנו ביום שאחריו.</a:t>
            </a:r>
          </a:p>
          <a:p>
            <a:endParaRPr lang="he-IL" sz="2000" b="1" dirty="0">
              <a:solidFill>
                <a:srgbClr val="00649E"/>
              </a:solidFill>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pPr>
              <a:lnSpc>
                <a:spcPct val="150000"/>
              </a:lnSpc>
            </a:pPr>
            <a:endParaRPr lang="he-IL" sz="2000" dirty="0">
              <a:solidFill>
                <a:schemeClr val="accent1"/>
              </a:solidFill>
            </a:endParaRPr>
          </a:p>
        </p:txBody>
      </p:sp>
    </p:spTree>
    <p:extLst>
      <p:ext uri="{BB962C8B-B14F-4D97-AF65-F5344CB8AC3E}">
        <p14:creationId xmlns:p14="http://schemas.microsoft.com/office/powerpoint/2010/main" val="351448032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59405</TotalTime>
  <Words>3471</Words>
  <Application>Microsoft Office PowerPoint</Application>
  <PresentationFormat>מותאם אישית</PresentationFormat>
  <Paragraphs>503</Paragraphs>
  <Slides>40</Slides>
  <Notes>18</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40</vt:i4>
      </vt:variant>
    </vt:vector>
  </HeadingPairs>
  <TitlesOfParts>
    <vt:vector size="46" baseType="lpstr">
      <vt:lpstr>Arial</vt:lpstr>
      <vt:lpstr>Calbiri</vt:lpstr>
      <vt:lpstr>Calibri</vt:lpstr>
      <vt:lpstr>Gisha</vt:lpstr>
      <vt:lpstr>Wingdings</vt:lpstr>
      <vt:lpstr>ערכת נושא Office</vt:lpstr>
      <vt:lpstr>יום הזיכרון ה־31  לרצח ראש הממשלה ושר הביטחון  יצחק רבין</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גלי צחור</dc:creator>
  <cp:lastModifiedBy>רוני שכטר-ברן</cp:lastModifiedBy>
  <cp:revision>497</cp:revision>
  <cp:lastPrinted>2024-09-13T07:46:51Z</cp:lastPrinted>
  <dcterms:created xsi:type="dcterms:W3CDTF">2020-09-06T10:18:37Z</dcterms:created>
  <dcterms:modified xsi:type="dcterms:W3CDTF">2026-09-21T19:15:17Z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0a81dea-4d6c-46c2-b66b-652ec1fb581d_Enabled">
    <vt:lpwstr>true</vt:lpwstr>
  </property>
  <property fmtid="{D5CDD505-2E9C-101B-9397-08002B2CF9AE}" pid="3" name="MSIP_Label_00a81dea-4d6c-46c2-b66b-652ec1fb581d_SetDate">
    <vt:lpwstr>2023-08-26T07:48:18Z</vt:lpwstr>
  </property>
  <property fmtid="{D5CDD505-2E9C-101B-9397-08002B2CF9AE}" pid="4" name="MSIP_Label_00a81dea-4d6c-46c2-b66b-652ec1fb581d_Method">
    <vt:lpwstr>Standard</vt:lpwstr>
  </property>
  <property fmtid="{D5CDD505-2E9C-101B-9397-08002B2CF9AE}" pid="5" name="MSIP_Label_00a81dea-4d6c-46c2-b66b-652ec1fb581d_Name">
    <vt:lpwstr>הצפנת קבצים והודעות דואר אלקטרוני</vt:lpwstr>
  </property>
  <property fmtid="{D5CDD505-2E9C-101B-9397-08002B2CF9AE}" pid="6" name="MSIP_Label_00a81dea-4d6c-46c2-b66b-652ec1fb581d_SiteId">
    <vt:lpwstr>d84846a7-3371-4e86-afe6-dc8d9d7a3299</vt:lpwstr>
  </property>
  <property fmtid="{D5CDD505-2E9C-101B-9397-08002B2CF9AE}" pid="7" name="MSIP_Label_00a81dea-4d6c-46c2-b66b-652ec1fb581d_ActionId">
    <vt:lpwstr>9fe4a13f-d94e-49c5-b146-2fba05321e2b</vt:lpwstr>
  </property>
  <property fmtid="{D5CDD505-2E9C-101B-9397-08002B2CF9AE}" pid="8" name="MSIP_Label_00a81dea-4d6c-46c2-b66b-652ec1fb581d_ContentBits">
    <vt:lpwstr>0</vt:lpwstr>
  </property>
</Properties>
</file>