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4"/>
  </p:notesMasterIdLst>
  <p:sldIdLst>
    <p:sldId id="257" r:id="rId3"/>
    <p:sldId id="302" r:id="rId4"/>
    <p:sldId id="301" r:id="rId5"/>
    <p:sldId id="256" r:id="rId6"/>
    <p:sldId id="261" r:id="rId7"/>
    <p:sldId id="262" r:id="rId8"/>
    <p:sldId id="305" r:id="rId9"/>
    <p:sldId id="291" r:id="rId10"/>
    <p:sldId id="282" r:id="rId11"/>
    <p:sldId id="303" r:id="rId12"/>
    <p:sldId id="276" r:id="rId1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5"/>
    <a:srgbClr val="008080"/>
    <a:srgbClr val="66CCFF"/>
    <a:srgbClr val="0099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3995" autoAdjust="0"/>
  </p:normalViewPr>
  <p:slideViewPr>
    <p:cSldViewPr>
      <p:cViewPr varScale="1">
        <p:scale>
          <a:sx n="110" d="100"/>
          <a:sy n="110" d="100"/>
        </p:scale>
        <p:origin x="1566" y="120"/>
      </p:cViewPr>
      <p:guideLst>
        <p:guide orient="horz" pos="2160"/>
        <p:guide pos="2880"/>
      </p:guideLst>
    </p:cSldViewPr>
  </p:slideViewPr>
  <p:notesTextViewPr>
    <p:cViewPr>
      <p:scale>
        <a:sx n="1" d="1"/>
        <a:sy n="1" d="1"/>
      </p:scale>
      <p:origin x="0" y="0"/>
    </p:cViewPr>
  </p:notesTextViewPr>
  <p:sorterViewPr>
    <p:cViewPr>
      <p:scale>
        <a:sx n="180" d="100"/>
        <a:sy n="180" d="100"/>
      </p:scale>
      <p:origin x="0" y="-15048"/>
    </p:cViewPr>
  </p:sorterViewPr>
  <p:notesViewPr>
    <p:cSldViewPr>
      <p:cViewPr varScale="1">
        <p:scale>
          <a:sx n="83" d="100"/>
          <a:sy n="83" d="100"/>
        </p:scale>
        <p:origin x="-198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75390A4-EA4B-4288-A0EB-B23EC558C38B}" type="datetimeFigureOut">
              <a:rPr lang="he-IL" smtClean="0"/>
              <a:t>כ"ו/אלול/תשפ"ב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736561F-5A55-47E8-840C-68C6F83A9218}" type="slidenum">
              <a:rPr lang="he-IL" smtClean="0"/>
              <a:t>‹#›</a:t>
            </a:fld>
            <a:endParaRPr lang="he-IL"/>
          </a:p>
        </p:txBody>
      </p:sp>
    </p:spTree>
    <p:extLst>
      <p:ext uri="{BB962C8B-B14F-4D97-AF65-F5344CB8AC3E}">
        <p14:creationId xmlns:p14="http://schemas.microsoft.com/office/powerpoint/2010/main" val="9432081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736561F-5A55-47E8-840C-68C6F83A9218}" type="slidenum">
              <a:rPr lang="he-IL" smtClean="0"/>
              <a:t>1</a:t>
            </a:fld>
            <a:endParaRPr lang="he-IL"/>
          </a:p>
        </p:txBody>
      </p:sp>
    </p:spTree>
    <p:extLst>
      <p:ext uri="{BB962C8B-B14F-4D97-AF65-F5344CB8AC3E}">
        <p14:creationId xmlns:p14="http://schemas.microsoft.com/office/powerpoint/2010/main" val="234494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736561F-5A55-47E8-840C-68C6F83A9218}" type="slidenum">
              <a:rPr lang="he-IL" smtClean="0"/>
              <a:t>2</a:t>
            </a:fld>
            <a:endParaRPr lang="he-IL"/>
          </a:p>
        </p:txBody>
      </p:sp>
    </p:spTree>
    <p:extLst>
      <p:ext uri="{BB962C8B-B14F-4D97-AF65-F5344CB8AC3E}">
        <p14:creationId xmlns:p14="http://schemas.microsoft.com/office/powerpoint/2010/main" val="107255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736561F-5A55-47E8-840C-68C6F83A9218}" type="slidenum">
              <a:rPr lang="he-IL" smtClean="0"/>
              <a:t>9</a:t>
            </a:fld>
            <a:endParaRPr lang="he-IL"/>
          </a:p>
        </p:txBody>
      </p:sp>
    </p:spTree>
    <p:extLst>
      <p:ext uri="{BB962C8B-B14F-4D97-AF65-F5344CB8AC3E}">
        <p14:creationId xmlns:p14="http://schemas.microsoft.com/office/powerpoint/2010/main" val="237691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736561F-5A55-47E8-840C-68C6F83A9218}" type="slidenum">
              <a:rPr lang="he-IL" smtClean="0"/>
              <a:t>10</a:t>
            </a:fld>
            <a:endParaRPr lang="he-IL"/>
          </a:p>
        </p:txBody>
      </p:sp>
    </p:spTree>
    <p:extLst>
      <p:ext uri="{BB962C8B-B14F-4D97-AF65-F5344CB8AC3E}">
        <p14:creationId xmlns:p14="http://schemas.microsoft.com/office/powerpoint/2010/main" val="1185755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58654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985404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323891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125848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480452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21943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939170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6028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5956362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793864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91924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44711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52173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099711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55310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56648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68654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95902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152287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401649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2823841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DFAAF18-E7CC-4188-ABF2-CF6A917648DC}" type="datetimeFigureOut">
              <a:rPr lang="he-IL" smtClean="0"/>
              <a:t>כ"ו/אלול/תשפ"ב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832BAB16-23CB-4A6A-8513-300C62863ECB}" type="slidenum">
              <a:rPr lang="he-IL" smtClean="0"/>
              <a:t>‹#›</a:t>
            </a:fld>
            <a:endParaRPr lang="he-IL"/>
          </a:p>
        </p:txBody>
      </p:sp>
    </p:spTree>
    <p:extLst>
      <p:ext uri="{BB962C8B-B14F-4D97-AF65-F5344CB8AC3E}">
        <p14:creationId xmlns:p14="http://schemas.microsoft.com/office/powerpoint/2010/main" val="1904221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FAAF18-E7CC-4188-ABF2-CF6A917648DC}" type="datetimeFigureOut">
              <a:rPr lang="he-IL" smtClean="0"/>
              <a:t>כ"ו/אלול/תשפ"ב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2BAB16-23CB-4A6A-8513-300C62863ECB}" type="slidenum">
              <a:rPr lang="he-IL" smtClean="0"/>
              <a:t>‹#›</a:t>
            </a:fld>
            <a:endParaRPr lang="he-IL"/>
          </a:p>
        </p:txBody>
      </p:sp>
    </p:spTree>
    <p:extLst>
      <p:ext uri="{BB962C8B-B14F-4D97-AF65-F5344CB8AC3E}">
        <p14:creationId xmlns:p14="http://schemas.microsoft.com/office/powerpoint/2010/main" val="1864829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DFAAF18-E7CC-4188-ABF2-CF6A917648DC}" type="datetimeFigureOut">
              <a:rPr lang="he-IL" smtClean="0">
                <a:solidFill>
                  <a:prstClr val="black">
                    <a:tint val="75000"/>
                  </a:prstClr>
                </a:solidFill>
              </a:rPr>
              <a:pPr/>
              <a:t>כ"ו/אלול/תשפ"ב</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2BAB16-23CB-4A6A-8513-300C62863ECB}"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319755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IRlqa0C5Cy0"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e.walla.co.il/item/339567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t0gD5Amiyk" TargetMode="External"/><Relationship Id="rId2" Type="http://schemas.openxmlformats.org/officeDocument/2006/relationships/hyperlink" Target="https://www.youtube.com/watch?v=hDE0pflKcmE" TargetMode="Externa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5WcjBC91_t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p9sO89a32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hyperlink" Target="https://e.walla.co.il/item/3395678" TargetMode="External"/><Relationship Id="rId4" Type="http://schemas.openxmlformats.org/officeDocument/2006/relationships/hyperlink" Target="https://www.youtube.com/watch?v=qF1T0d42KC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5004048" y="1604392"/>
            <a:ext cx="3746554" cy="1752600"/>
          </a:xfrm>
          <a:solidFill>
            <a:schemeClr val="bg1"/>
          </a:solidFill>
          <a:ln>
            <a:solidFill>
              <a:schemeClr val="tx1"/>
            </a:solidFill>
          </a:ln>
        </p:spPr>
        <p:txBody>
          <a:bodyPr>
            <a:noAutofit/>
          </a:bodyPr>
          <a:lstStyle/>
          <a:p>
            <a:r>
              <a:rPr lang="he-IL" sz="3200" b="1" dirty="0">
                <a:effectLst>
                  <a:outerShdw blurRad="38100" dist="38100" dir="2700000" algn="tl">
                    <a:srgbClr val="000000">
                      <a:alpha val="43137"/>
                    </a:srgbClr>
                  </a:outerShdw>
                </a:effectLst>
                <a:latin typeface="Gisha" panose="020B0502040204020203" pitchFamily="34" charset="-79"/>
                <a:cs typeface="Gisha" panose="020B0502040204020203" pitchFamily="34" charset="-79"/>
              </a:rPr>
              <a:t>יום הזיכרון ה-27 </a:t>
            </a:r>
            <a:br>
              <a:rPr lang="he-IL" sz="3200" b="1" dirty="0">
                <a:effectLst>
                  <a:outerShdw blurRad="38100" dist="38100" dir="2700000" algn="tl">
                    <a:srgbClr val="000000">
                      <a:alpha val="43137"/>
                    </a:srgbClr>
                  </a:outerShdw>
                </a:effectLst>
                <a:latin typeface="Gisha" panose="020B0502040204020203" pitchFamily="34" charset="-79"/>
                <a:cs typeface="Gisha" panose="020B0502040204020203" pitchFamily="34" charset="-79"/>
              </a:rPr>
            </a:br>
            <a:r>
              <a:rPr lang="he-IL" sz="3200" b="1" dirty="0">
                <a:effectLst>
                  <a:outerShdw blurRad="38100" dist="38100" dir="2700000" algn="tl">
                    <a:srgbClr val="000000">
                      <a:alpha val="43137"/>
                    </a:srgbClr>
                  </a:outerShdw>
                </a:effectLst>
                <a:latin typeface="Gisha" panose="020B0502040204020203" pitchFamily="34" charset="-79"/>
                <a:cs typeface="Gisha" panose="020B0502040204020203" pitchFamily="34" charset="-79"/>
              </a:rPr>
              <a:t>לרצח יצחק רבין</a:t>
            </a:r>
          </a:p>
        </p:txBody>
      </p:sp>
      <p:sp>
        <p:nvSpPr>
          <p:cNvPr id="8" name="כותרת משנה 7"/>
          <p:cNvSpPr>
            <a:spLocks noGrp="1"/>
          </p:cNvSpPr>
          <p:nvPr>
            <p:ph type="subTitle" idx="1"/>
          </p:nvPr>
        </p:nvSpPr>
        <p:spPr>
          <a:xfrm>
            <a:off x="5004048" y="3717032"/>
            <a:ext cx="3746554" cy="1536576"/>
          </a:xfrm>
          <a:solidFill>
            <a:schemeClr val="accent1">
              <a:lumMod val="20000"/>
              <a:lumOff val="80000"/>
            </a:schemeClr>
          </a:solidFill>
        </p:spPr>
        <p:txBody>
          <a:bodyPr>
            <a:normAutofit fontScale="85000" lnSpcReduction="20000"/>
          </a:bodyPr>
          <a:lstStyle/>
          <a:p>
            <a:r>
              <a:rPr lang="he-IL" sz="4800" b="1" dirty="0">
                <a:solidFill>
                  <a:schemeClr val="accent1">
                    <a:lumMod val="75000"/>
                  </a:schemeClr>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הרעות</a:t>
            </a:r>
          </a:p>
          <a:p>
            <a:r>
              <a:rPr lang="he-IL" sz="3800" b="1"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ערכת פעילות לכיתות ג'-ו'</a:t>
            </a:r>
          </a:p>
        </p:txBody>
      </p:sp>
      <p:pic>
        <p:nvPicPr>
          <p:cNvPr id="7" name="תמונה 6"/>
          <p:cNvPicPr/>
          <p:nvPr/>
        </p:nvPicPr>
        <p:blipFill>
          <a:blip r:embed="rId3" cstate="print">
            <a:extLst>
              <a:ext uri="{28A0092B-C50C-407E-A947-70E740481C1C}">
                <a14:useLocalDpi xmlns:a14="http://schemas.microsoft.com/office/drawing/2010/main" val="0"/>
              </a:ext>
            </a:extLst>
          </a:blip>
          <a:stretch>
            <a:fillRect/>
          </a:stretch>
        </p:blipFill>
        <p:spPr>
          <a:xfrm>
            <a:off x="4662192" y="197356"/>
            <a:ext cx="4302296" cy="1205793"/>
          </a:xfrm>
          <a:prstGeom prst="rect">
            <a:avLst/>
          </a:prstGeom>
        </p:spPr>
      </p:pic>
      <p:pic>
        <p:nvPicPr>
          <p:cNvPr id="13" name="תמונה 12" descr="תמונה שמכילה טקסט, לוח ציור&#10;&#10;התיאור נוצר באופן אוטומטי">
            <a:extLst>
              <a:ext uri="{FF2B5EF4-FFF2-40B4-BE49-F238E27FC236}">
                <a16:creationId xmlns:a16="http://schemas.microsoft.com/office/drawing/2014/main" id="{ED31E0D2-9567-3DE7-26A1-B7A597CAE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370"/>
            <a:ext cx="4756824" cy="6631692"/>
          </a:xfrm>
          <a:prstGeom prst="rect">
            <a:avLst/>
          </a:prstGeom>
        </p:spPr>
      </p:pic>
    </p:spTree>
    <p:extLst>
      <p:ext uri="{BB962C8B-B14F-4D97-AF65-F5344CB8AC3E}">
        <p14:creationId xmlns:p14="http://schemas.microsoft.com/office/powerpoint/2010/main" val="180208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מלבן 8"/>
          <p:cNvSpPr/>
          <p:nvPr/>
        </p:nvSpPr>
        <p:spPr>
          <a:xfrm>
            <a:off x="731168" y="260648"/>
            <a:ext cx="76816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שירים המזוהים עם יצחק רבין</a:t>
            </a:r>
          </a:p>
        </p:txBody>
      </p:sp>
      <p:sp>
        <p:nvSpPr>
          <p:cNvPr id="18" name="מלבן 17"/>
          <p:cNvSpPr/>
          <p:nvPr/>
        </p:nvSpPr>
        <p:spPr>
          <a:xfrm>
            <a:off x="4860033" y="1772816"/>
            <a:ext cx="4040856" cy="49685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nSpc>
                <a:spcPct val="150000"/>
              </a:lnSpc>
            </a:pPr>
            <a:r>
              <a:rPr lang="he-IL" sz="1600" b="1" u="sng" dirty="0">
                <a:solidFill>
                  <a:schemeClr val="tx1"/>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hlinkClick r:id="rId3">
                  <a:extLst>
                    <a:ext uri="{A12FA001-AC4F-418D-AE19-62706E023703}">
                      <ahyp:hlinkClr xmlns:ahyp="http://schemas.microsoft.com/office/drawing/2018/hyperlinkcolor" val="tx"/>
                    </a:ext>
                  </a:extLst>
                </a:hlinkClick>
              </a:rPr>
              <a:t>ההוא / נתן יונתן</a:t>
            </a:r>
            <a:endParaRPr lang="he-IL" sz="1600" b="1" u="sng" dirty="0">
              <a:solidFill>
                <a:schemeClr val="tx1"/>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a:lnSpc>
                <a:spcPct val="150000"/>
              </a:lnSpc>
            </a:pPr>
            <a:r>
              <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השיר נכתב על ידי המשורר נתן יונתן לפני רצח רבין. שבוע לאחר הרצח, שלמה ארצי שר את השיר בעצרת זיכרון. נתן יונתן החליט הקדיש ליצחק רבין  את השיר ואמר אז: </a:t>
            </a:r>
            <a:r>
              <a:rPr lang="he-IL" sz="1600"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a:t>
            </a: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כשהתחבר השיר אל הרגע ההוא, כבד יגון ושגב, חשבתי להקדיש אותו ליצחק, שכל חייו מיעט בדברים והרבה תפארת, שסכך בגופו וברוחו על כולנו, שהיו סביבו אנשים מבריקים ממנו, אך לא היה אחד כמוהו. שכמו מבצר עתיק היה בסוף הדרך. מכאן ואילך יהיה יצחק רבין האיש ההוא, שיצא מאלמוניותו ולזכרו אני מקדיש את השיר". </a:t>
            </a:r>
            <a:endParaRPr lang="he-IL" sz="1600" b="1" dirty="0">
              <a:solidFill>
                <a:schemeClr val="tx2"/>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10" name="מלבן 9"/>
          <p:cNvSpPr/>
          <p:nvPr/>
        </p:nvSpPr>
        <p:spPr>
          <a:xfrm>
            <a:off x="390051" y="1776548"/>
            <a:ext cx="4161775" cy="4964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lnSpc>
                <a:spcPct val="150000"/>
              </a:lnSpc>
              <a:spcAft>
                <a:spcPts val="1000"/>
              </a:spcAft>
            </a:pPr>
            <a:r>
              <a:rPr lang="he-IL" sz="1600" u="sng" dirty="0">
                <a:solidFill>
                  <a:schemeClr val="tx2"/>
                </a:solidFill>
                <a:effectLst/>
                <a:latin typeface="Gisha" panose="020B0502040204020203" pitchFamily="34" charset="-79"/>
                <a:ea typeface="Calibri" panose="020F0502020204030204" pitchFamily="34" charset="0"/>
                <a:cs typeface="Gisha" panose="020B0502040204020203" pitchFamily="34" charset="-79"/>
              </a:rPr>
              <a:t>בית מתוך השיר</a:t>
            </a:r>
            <a:r>
              <a:rPr lang="he-IL" sz="1600" u="sng" dirty="0">
                <a:effectLst/>
                <a:latin typeface="Gisha" panose="020B0502040204020203" pitchFamily="34" charset="-79"/>
                <a:ea typeface="Calibri" panose="020F0502020204030204" pitchFamily="34" charset="0"/>
                <a:cs typeface="Gisha" panose="020B0502040204020203" pitchFamily="34" charset="-79"/>
              </a:rPr>
              <a:t>תוך </a:t>
            </a:r>
            <a:r>
              <a:rPr lang="he-IL" sz="1800" u="sng" dirty="0">
                <a:effectLst/>
                <a:latin typeface="Calibri" panose="020F0502020204030204" pitchFamily="34" charset="0"/>
                <a:ea typeface="Calibri" panose="020F0502020204030204" pitchFamily="34" charset="0"/>
                <a:cs typeface="Arial" panose="020B0604020202020204" pitchFamily="34" charset="0"/>
              </a:rPr>
              <a:t>השיר:</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"איפה ישנם עוד אנשים כמו האיש ההוא</a:t>
            </a:r>
            <a:endPar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algn="r" rtl="1">
              <a:lnSpc>
                <a:spcPct val="115000"/>
              </a:lnSpc>
              <a:spcAft>
                <a:spcPts val="1000"/>
              </a:spcAft>
            </a:pP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אשר היה כערבות </a:t>
            </a:r>
            <a:r>
              <a:rPr lang="he-IL" sz="1600" b="1" dirty="0" err="1">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הבוכיות</a:t>
            </a:r>
            <a:endPar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algn="r" rtl="1">
              <a:lnSpc>
                <a:spcPct val="115000"/>
              </a:lnSpc>
              <a:spcAft>
                <a:spcPts val="1000"/>
              </a:spcAft>
            </a:pP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וכמו מבצר עתיק הוא היה גם בסוף הדרך</a:t>
            </a:r>
            <a:endPar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algn="r" rtl="1">
              <a:lnSpc>
                <a:spcPct val="115000"/>
              </a:lnSpc>
              <a:spcAft>
                <a:spcPts val="1000"/>
              </a:spcAft>
            </a:pP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איפה ישנם עוד אנשים כמו האיש ההוא</a:t>
            </a:r>
            <a:endPar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algn="r" rtl="1">
              <a:lnSpc>
                <a:spcPct val="115000"/>
              </a:lnSpc>
              <a:spcAft>
                <a:spcPts val="1000"/>
              </a:spcAft>
            </a:pP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אשר היה כערבות </a:t>
            </a:r>
            <a:r>
              <a:rPr lang="he-IL" sz="1600" b="1" dirty="0" err="1">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הבוכיות</a:t>
            </a:r>
            <a:endPar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algn="r" rtl="1">
              <a:lnSpc>
                <a:spcPct val="115000"/>
              </a:lnSpc>
              <a:spcAft>
                <a:spcPts val="1000"/>
              </a:spcAft>
            </a:pP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איפה ישנם עוד אנשים כמו האיש ההוא</a:t>
            </a:r>
            <a:endPar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algn="r" rtl="1">
              <a:lnSpc>
                <a:spcPct val="115000"/>
              </a:lnSpc>
              <a:spcAft>
                <a:spcPts val="1000"/>
              </a:spcAft>
            </a:pP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אשר היה כערבות </a:t>
            </a:r>
            <a:r>
              <a:rPr lang="he-IL" sz="1600" b="1" dirty="0" err="1">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הבוכיות</a:t>
            </a: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a:t>
            </a:r>
          </a:p>
          <a:p>
            <a:pPr algn="r" rtl="1">
              <a:lnSpc>
                <a:spcPct val="115000"/>
              </a:lnSpc>
              <a:spcAft>
                <a:spcPts val="1000"/>
              </a:spcAft>
            </a:pPr>
            <a:endPar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a:lnSpc>
                <a:spcPct val="115000"/>
              </a:lnSpc>
              <a:spcAft>
                <a:spcPts val="1000"/>
              </a:spcAft>
            </a:pPr>
            <a:r>
              <a:rPr lang="he-IL" sz="1600" dirty="0">
                <a:solidFill>
                  <a:schemeClr val="tx2"/>
                </a:solidFill>
                <a:effectLst/>
                <a:latin typeface="Gisha" panose="020B0502040204020203" pitchFamily="34" charset="-79"/>
                <a:ea typeface="Calibri" panose="020F0502020204030204" pitchFamily="34" charset="0"/>
                <a:cs typeface="Gisha" panose="020B0502040204020203" pitchFamily="34" charset="-79"/>
              </a:rPr>
              <a:t>נתן יונתן החליט להקדיש שיר זה ליצחק רבין – מה לדעתכם הוא ביקש להביע בשיר  זה?</a:t>
            </a:r>
            <a:endParaRPr lang="en-US" sz="1600" dirty="0">
              <a:solidFill>
                <a:schemeClr val="tx2"/>
              </a:solidFill>
              <a:effectLst/>
              <a:latin typeface="Gisha" panose="020B0502040204020203" pitchFamily="34" charset="-79"/>
              <a:ea typeface="Calibri" panose="020F0502020204030204" pitchFamily="34" charset="0"/>
              <a:cs typeface="Gisha" panose="020B0502040204020203" pitchFamily="34" charset="-79"/>
            </a:endParaRPr>
          </a:p>
          <a:p>
            <a:pPr algn="r" rtl="1">
              <a:lnSpc>
                <a:spcPct val="115000"/>
              </a:lnSpc>
              <a:spcAft>
                <a:spcPts val="1000"/>
              </a:spcAft>
            </a:pPr>
            <a:endPar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p:txBody>
      </p:sp>
      <p:sp>
        <p:nvSpPr>
          <p:cNvPr id="7" name="תיבת טקסט 6">
            <a:extLst>
              <a:ext uri="{FF2B5EF4-FFF2-40B4-BE49-F238E27FC236}">
                <a16:creationId xmlns:a16="http://schemas.microsoft.com/office/drawing/2014/main" id="{D1EF929A-55C0-8984-4F15-7776AC47E968}"/>
              </a:ext>
            </a:extLst>
          </p:cNvPr>
          <p:cNvSpPr txBox="1"/>
          <p:nvPr/>
        </p:nvSpPr>
        <p:spPr>
          <a:xfrm>
            <a:off x="731167" y="836712"/>
            <a:ext cx="7681663" cy="1287660"/>
          </a:xfrm>
          <a:prstGeom prst="rect">
            <a:avLst/>
          </a:prstGeom>
          <a:noFill/>
        </p:spPr>
        <p:txBody>
          <a:bodyPr wrap="square">
            <a:spAutoFit/>
          </a:bodyPr>
          <a:lstStyle/>
          <a:p>
            <a:pPr lvl="0">
              <a:lnSpc>
                <a:spcPct val="150000"/>
              </a:lnSpc>
              <a:spcAft>
                <a:spcPts val="1000"/>
              </a:spcAft>
            </a:pPr>
            <a:r>
              <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שירים רבים מזוהים עם יצחק רבין. בפעילות הקרובה נכיר שניים מהם ונבין את הסיפור שמספרים לנו השירים הללו על החברה הישראלית ועל יצחק רבין. </a:t>
            </a:r>
            <a:r>
              <a:rPr lang="en-US" sz="1200" dirty="0">
                <a:solidFill>
                  <a:prstClr val="black"/>
                </a:solidFill>
                <a:latin typeface="Gisha" panose="020B0502040204020203" pitchFamily="34" charset="-79"/>
                <a:ea typeface="Calibri" panose="020F0502020204030204" pitchFamily="34" charset="0"/>
                <a:cs typeface="Gisha" panose="020B0502040204020203" pitchFamily="34" charset="-79"/>
                <a:hlinkClick r:id="rId4"/>
              </a:rPr>
              <a:t>https://e.walla.co.il/item/3395678</a:t>
            </a:r>
            <a:endParaRPr lang="he-IL" sz="1200" dirty="0">
              <a:solidFill>
                <a:prstClr val="black"/>
              </a:solidFill>
              <a:latin typeface="Gisha" panose="020B0502040204020203" pitchFamily="34" charset="-79"/>
              <a:ea typeface="Calibri" panose="020F0502020204030204" pitchFamily="34" charset="0"/>
              <a:cs typeface="Gisha" panose="020B0502040204020203" pitchFamily="34" charset="-79"/>
            </a:endParaRPr>
          </a:p>
          <a:p>
            <a:pPr algn="r" rtl="1">
              <a:lnSpc>
                <a:spcPct val="150000"/>
              </a:lnSpc>
              <a:spcAft>
                <a:spcPts val="1000"/>
              </a:spcAft>
            </a:pPr>
            <a:endParaRPr lang="en-US" sz="1600" dirty="0">
              <a:solidFill>
                <a:schemeClr val="tx1"/>
              </a:solidFill>
              <a:effectLst/>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8600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 name="מלבן 15"/>
          <p:cNvSpPr/>
          <p:nvPr/>
        </p:nvSpPr>
        <p:spPr>
          <a:xfrm>
            <a:off x="4712448" y="-315416"/>
            <a:ext cx="4427984" cy="5949280"/>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0" y="5877272"/>
            <a:ext cx="1138808" cy="1019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5292080" y="620689"/>
            <a:ext cx="3605393" cy="6019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lnSpc>
                <a:spcPct val="150000"/>
              </a:lnSpc>
              <a:spcAft>
                <a:spcPts val="1000"/>
              </a:spcAft>
            </a:pPr>
            <a:r>
              <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רצח ראש הממשלה רבין נגע בלבבות רבים. משוררים, יוצרים וזמרים חשו צורך להביע את הכאב, הגעגוע וההערכה ליצחק רבין באמצעות שירים.</a:t>
            </a:r>
            <a:r>
              <a:rPr lang="he-IL" sz="1600" dirty="0">
                <a:solidFill>
                  <a:schemeClr val="tx1"/>
                </a:solidFill>
                <a:latin typeface="Gisha" panose="020B0502040204020203" pitchFamily="34" charset="-79"/>
                <a:ea typeface="Calibri" panose="020F0502020204030204" pitchFamily="34" charset="0"/>
                <a:cs typeface="Gisha" panose="020B0502040204020203" pitchFamily="34" charset="-79"/>
              </a:rPr>
              <a:t> </a:t>
            </a:r>
          </a:p>
          <a:p>
            <a:pPr algn="r" rtl="1">
              <a:lnSpc>
                <a:spcPct val="150000"/>
              </a:lnSpc>
              <a:spcAft>
                <a:spcPts val="1000"/>
              </a:spcAft>
            </a:pPr>
            <a:r>
              <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כשאנו חשים תחושת עצבות, קושי או אבל, אנו מחפשים דרכים שונות להביע זאת. חלק מביעים זאת באמצעות שיח, חלק בכתיבה, בריקוד, בשירה, בציור....</a:t>
            </a:r>
            <a:r>
              <a:rPr lang="he-IL" sz="1600" dirty="0">
                <a:solidFill>
                  <a:schemeClr val="tx1"/>
                </a:solidFill>
                <a:latin typeface="Gisha" panose="020B0502040204020203" pitchFamily="34" charset="-79"/>
                <a:ea typeface="Calibri" panose="020F0502020204030204" pitchFamily="34" charset="0"/>
                <a:cs typeface="Gisha" panose="020B0502040204020203" pitchFamily="34" charset="-79"/>
              </a:rPr>
              <a:t> </a:t>
            </a:r>
            <a:r>
              <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חשוב לתת מקום לרגשות ולחפש דרך להביע אותם. ההבעה מקלה על הנפש ומרגיעה אותה.</a:t>
            </a:r>
            <a:r>
              <a:rPr lang="he-IL" sz="1600" dirty="0">
                <a:solidFill>
                  <a:schemeClr val="tx1"/>
                </a:solidFill>
                <a:latin typeface="Gisha" panose="020B0502040204020203" pitchFamily="34" charset="-79"/>
                <a:ea typeface="Calibri" panose="020F0502020204030204" pitchFamily="34" charset="0"/>
                <a:cs typeface="Gisha" panose="020B0502040204020203" pitchFamily="34" charset="-79"/>
              </a:rPr>
              <a:t> </a:t>
            </a:r>
          </a:p>
          <a:p>
            <a:pPr marL="285750" indent="-285750" algn="r" rtl="1">
              <a:lnSpc>
                <a:spcPct val="150000"/>
              </a:lnSpc>
              <a:spcAft>
                <a:spcPts val="1000"/>
              </a:spcAft>
              <a:buFont typeface="Arial" panose="020B0604020202020204" pitchFamily="34" charset="0"/>
              <a:buChar char="•"/>
            </a:pPr>
            <a:r>
              <a:rPr lang="he-IL" sz="1600" dirty="0">
                <a:solidFill>
                  <a:schemeClr val="tx1"/>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חישבו על דרך בה הייתם רוצים להביע את רגשותיכם ביחס לרצח יצחק רבין.</a:t>
            </a:r>
            <a:endParaRPr lang="en-US" sz="1600" dirty="0">
              <a:solidFill>
                <a:schemeClr val="tx1"/>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marL="285750" indent="-285750" algn="r" rtl="1">
              <a:lnSpc>
                <a:spcPct val="150000"/>
              </a:lnSpc>
              <a:spcAft>
                <a:spcPts val="1000"/>
              </a:spcAft>
              <a:buFont typeface="Arial" panose="020B0604020202020204" pitchFamily="34" charset="0"/>
              <a:buChar char="•"/>
            </a:pPr>
            <a:r>
              <a:rPr lang="he-IL" sz="1600" dirty="0">
                <a:solidFill>
                  <a:schemeClr val="tx1"/>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האם הייתם רוצים לחלוק עם אחרים את רגשותיכם או לשמור לעצמכם? </a:t>
            </a:r>
            <a:endParaRPr lang="en-US" sz="1600" dirty="0">
              <a:solidFill>
                <a:schemeClr val="tx1"/>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p:txBody>
      </p:sp>
      <p:sp>
        <p:nvSpPr>
          <p:cNvPr id="7" name="מלבן 6"/>
          <p:cNvSpPr/>
          <p:nvPr/>
        </p:nvSpPr>
        <p:spPr>
          <a:xfrm>
            <a:off x="479351" y="116633"/>
            <a:ext cx="808930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         סיכום</a:t>
            </a:r>
          </a:p>
          <a:p>
            <a:pPr algn="ctr"/>
            <a:endParaRPr lang="he-IL" sz="2800" b="1" dirty="0">
              <a:solidFill>
                <a:schemeClr val="tx1"/>
              </a:solidFill>
              <a:latin typeface="Gisha" panose="020B0502040204020203" pitchFamily="34" charset="-79"/>
              <a:cs typeface="Gisha" panose="020B0502040204020203" pitchFamily="34" charset="-79"/>
            </a:endParaRPr>
          </a:p>
        </p:txBody>
      </p:sp>
      <p:pic>
        <p:nvPicPr>
          <p:cNvPr id="5122" name="Picture 2" descr="C:\Users\Me\Desktop\תמונות\תמונות רבין\הציבור בכיכר אחרי הרצח. לעמ, צביקה ישראלי D99-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386" y="733103"/>
            <a:ext cx="2770162" cy="18467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e\Desktop\תמונות\תמונות רבין\שלום עכשיו בכיכר אחרי הרצח, לעמ צביקה ישראלי D99-014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51852" y="3933730"/>
            <a:ext cx="1702270" cy="255340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387" y="2756594"/>
            <a:ext cx="2713310" cy="1951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descr="C:\Users\Me\Desktop\תמונות\תמונות רבין\D271-119 לעמ משה מילנר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5378" y="1196752"/>
            <a:ext cx="1680187" cy="252028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Me\Desktop\תמונות\תמונות רבין\D593-024 לעמ משה מילנר.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386" y="4869160"/>
            <a:ext cx="2656458" cy="1770972"/>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03805BFE-33EE-FE02-5054-844DC2DD66F8}"/>
              </a:ext>
            </a:extLst>
          </p:cNvPr>
          <p:cNvSpPr txBox="1"/>
          <p:nvPr/>
        </p:nvSpPr>
        <p:spPr>
          <a:xfrm>
            <a:off x="336674" y="6638134"/>
            <a:ext cx="4572000" cy="215444"/>
          </a:xfrm>
          <a:prstGeom prst="rect">
            <a:avLst/>
          </a:prstGeom>
          <a:noFill/>
        </p:spPr>
        <p:txBody>
          <a:bodyPr wrap="square">
            <a:spAutoFit/>
          </a:bodyPr>
          <a:lstStyle/>
          <a:p>
            <a:r>
              <a:rPr lang="he-IL" sz="800" b="0" i="0" dirty="0">
                <a:solidFill>
                  <a:srgbClr val="222222"/>
                </a:solidFill>
                <a:effectLst/>
                <a:latin typeface="Gisha" panose="020B0502040204020203" pitchFamily="34" charset="-79"/>
                <a:cs typeface="Gisha" panose="020B0502040204020203" pitchFamily="34" charset="-79"/>
              </a:rPr>
              <a:t>תמונות: לשכת העיתונות הממשלתית, צילום: משה </a:t>
            </a:r>
            <a:r>
              <a:rPr lang="he-IL" sz="800" b="0" i="0" dirty="0" err="1">
                <a:solidFill>
                  <a:srgbClr val="222222"/>
                </a:solidFill>
                <a:effectLst/>
                <a:latin typeface="Gisha" panose="020B0502040204020203" pitchFamily="34" charset="-79"/>
                <a:cs typeface="Gisha" panose="020B0502040204020203" pitchFamily="34" charset="-79"/>
              </a:rPr>
              <a:t>מילנר</a:t>
            </a:r>
            <a:r>
              <a:rPr lang="he-IL" sz="800" b="0" i="0" dirty="0">
                <a:solidFill>
                  <a:srgbClr val="222222"/>
                </a:solidFill>
                <a:effectLst/>
                <a:latin typeface="Gisha" panose="020B0502040204020203" pitchFamily="34" charset="-79"/>
                <a:cs typeface="Gisha" panose="020B0502040204020203" pitchFamily="34" charset="-79"/>
              </a:rPr>
              <a:t>, צביקה ישראלי;  אמיר גלבוע</a:t>
            </a:r>
            <a:endParaRPr lang="he-IL" sz="8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875998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p:nvPr/>
        </p:nvPicPr>
        <p:blipFill>
          <a:blip r:embed="rId3" cstate="print">
            <a:extLst>
              <a:ext uri="{28A0092B-C50C-407E-A947-70E740481C1C}">
                <a14:useLocalDpi xmlns:a14="http://schemas.microsoft.com/office/drawing/2010/main" val="0"/>
              </a:ext>
            </a:extLst>
          </a:blip>
          <a:stretch>
            <a:fillRect/>
          </a:stretch>
        </p:blipFill>
        <p:spPr>
          <a:xfrm>
            <a:off x="4662192" y="197356"/>
            <a:ext cx="4302296" cy="1205793"/>
          </a:xfrm>
          <a:prstGeom prst="rect">
            <a:avLst/>
          </a:prstGeom>
        </p:spPr>
      </p:pic>
      <p:pic>
        <p:nvPicPr>
          <p:cNvPr id="13" name="תמונה 12" descr="תמונה שמכילה טקסט, לוח ציור&#10;&#10;התיאור נוצר באופן אוטומטי">
            <a:extLst>
              <a:ext uri="{FF2B5EF4-FFF2-40B4-BE49-F238E27FC236}">
                <a16:creationId xmlns:a16="http://schemas.microsoft.com/office/drawing/2014/main" id="{ED31E0D2-9567-3DE7-26A1-B7A597CAE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370"/>
            <a:ext cx="4756824" cy="6631692"/>
          </a:xfrm>
          <a:prstGeom prst="rect">
            <a:avLst/>
          </a:prstGeom>
        </p:spPr>
      </p:pic>
      <p:sp>
        <p:nvSpPr>
          <p:cNvPr id="9" name="מלבן 8">
            <a:extLst>
              <a:ext uri="{FF2B5EF4-FFF2-40B4-BE49-F238E27FC236}">
                <a16:creationId xmlns:a16="http://schemas.microsoft.com/office/drawing/2014/main" id="{663EDC6E-B7A0-A8D6-05B2-FE4603B41DF6}"/>
              </a:ext>
            </a:extLst>
          </p:cNvPr>
          <p:cNvSpPr/>
          <p:nvPr/>
        </p:nvSpPr>
        <p:spPr>
          <a:xfrm>
            <a:off x="4756824" y="1268760"/>
            <a:ext cx="3991640" cy="50405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lnSpc>
                <a:spcPct val="150000"/>
              </a:lnSpc>
              <a:spcAft>
                <a:spcPts val="1000"/>
              </a:spcAft>
            </a:pPr>
            <a:r>
              <a:rPr lang="he-IL" sz="1200" dirty="0">
                <a:solidFill>
                  <a:schemeClr val="tx1"/>
                </a:solidFill>
                <a:effectLst/>
                <a:latin typeface="Gisha" panose="020B0502040204020203" pitchFamily="34" charset="-79"/>
                <a:ea typeface="Calibri" panose="020F0502020204030204" pitchFamily="34" charset="0"/>
                <a:cs typeface="Gisha" panose="020B0502040204020203" pitchFamily="34" charset="-79"/>
              </a:rPr>
              <a:t>עומדים אנו לפני יום הזיכרון ה – 27 לרצח ראש הממשלה ושר הביטחון יצחק רבין. בי"ב בחשוון תשנ"ו, 4 בנובמבר 1995, בסיומה של עצרת, נרצח ראש הממשלה ושר הביטחון יצחק רבין על ידי מתנקש יהודי. הרצח היכה בתדהמה את החברה הישראלית והטיל צל כבד על דמותה של מדינת ישראל כמדינה יהודית ודמוקרטית.</a:t>
            </a:r>
            <a:endParaRPr lang="en-US" sz="1200" dirty="0">
              <a:solidFill>
                <a:schemeClr val="tx1"/>
              </a:solidFill>
              <a:effectLst/>
              <a:latin typeface="Gisha" panose="020B0502040204020203" pitchFamily="34" charset="-79"/>
              <a:ea typeface="Calibri" panose="020F0502020204030204" pitchFamily="34" charset="0"/>
              <a:cs typeface="Gisha" panose="020B0502040204020203" pitchFamily="34" charset="-79"/>
            </a:endParaRPr>
          </a:p>
          <a:p>
            <a:pPr algn="r" rtl="1" fontAlgn="base">
              <a:lnSpc>
                <a:spcPct val="150000"/>
              </a:lnSpc>
            </a:pPr>
            <a:r>
              <a:rPr lang="he-IL" sz="1200" dirty="0">
                <a:solidFill>
                  <a:schemeClr val="tx1"/>
                </a:solidFill>
                <a:effectLst/>
                <a:latin typeface="Gisha" panose="020B0502040204020203" pitchFamily="34" charset="-79"/>
                <a:ea typeface="Times New Roman" panose="02020603050405020304" pitchFamily="18" charset="0"/>
                <a:cs typeface="Gisha" panose="020B0502040204020203" pitchFamily="34" charset="-79"/>
              </a:rPr>
              <a:t>יום השנה לציון רצח יצחק רבין הוא הזדמנות לדיון אודות דמותה של החברה הישראלית, על  דרכי ההתמודדות עם אתגרים ומחלוקות בחברה דמוקרטית ועל אהבת הארץ והמדינה.  מדי שנה לקראת יום הזיכרון משרד החינוך ומרכז יצחק רבין מוציאים במשותף ערכת פעילות לציון יום הזיכרון ובה מבחר פעילויות המוקדשות לנושא ערכי בעל משמעויות הנוגעות למציאות חיינו.  </a:t>
            </a:r>
            <a:endParaRPr lang="en-US" sz="1200" dirty="0">
              <a:solidFill>
                <a:schemeClr val="tx1"/>
              </a:solidFill>
              <a:effectLst/>
              <a:latin typeface="Gisha" panose="020B0502040204020203" pitchFamily="34" charset="-79"/>
              <a:ea typeface="Times New Roman" panose="02020603050405020304" pitchFamily="18" charset="0"/>
              <a:cs typeface="Gisha" panose="020B0502040204020203" pitchFamily="34" charset="-79"/>
            </a:endParaRPr>
          </a:p>
          <a:p>
            <a:pPr algn="r" rtl="1">
              <a:lnSpc>
                <a:spcPct val="150000"/>
              </a:lnSpc>
              <a:spcAft>
                <a:spcPts val="1000"/>
              </a:spcAft>
            </a:pPr>
            <a:r>
              <a:rPr lang="he-IL" sz="1200" dirty="0">
                <a:solidFill>
                  <a:schemeClr val="tx1"/>
                </a:solidFill>
                <a:effectLst/>
                <a:latin typeface="Gisha" panose="020B0502040204020203" pitchFamily="34" charset="-79"/>
                <a:ea typeface="Calibri" panose="020F0502020204030204" pitchFamily="34" charset="0"/>
                <a:cs typeface="Gisha" panose="020B0502040204020203" pitchFamily="34" charset="-79"/>
              </a:rPr>
              <a:t> השנה, בחרנו לעסוק ביום הזיכרון ה – 27 לרצח יצחק רבין בערך "הרעות" מתוך הכרה בשותפות העמוקה בין אזרחי ישראל ומתוך הצורך לבסס שותפות זו לא רק על בסיס אזרחי-פורמלי, כי אם על בסיס עמוק יותר, של חברות, אחווה ומחויבות, המתבטא בפסוק מספר ויקרא: </a:t>
            </a:r>
            <a:r>
              <a:rPr lang="he-IL" sz="1200" b="1" dirty="0">
                <a:solidFill>
                  <a:schemeClr val="tx1"/>
                </a:solidFill>
                <a:effectLst/>
                <a:latin typeface="Gisha" panose="020B0502040204020203" pitchFamily="34" charset="-79"/>
                <a:ea typeface="Calibri" panose="020F0502020204030204" pitchFamily="34" charset="0"/>
                <a:cs typeface="Gisha" panose="020B0502040204020203" pitchFamily="34" charset="-79"/>
              </a:rPr>
              <a:t>"ואהבת לרעך כמוך"</a:t>
            </a:r>
            <a:r>
              <a:rPr lang="he-IL" sz="1200" dirty="0">
                <a:solidFill>
                  <a:schemeClr val="tx1"/>
                </a:solidFill>
                <a:effectLst/>
                <a:latin typeface="Gisha" panose="020B0502040204020203" pitchFamily="34" charset="-79"/>
                <a:ea typeface="Calibri" panose="020F0502020204030204" pitchFamily="34" charset="0"/>
                <a:cs typeface="Gisha" panose="020B0502040204020203" pitchFamily="34" charset="-79"/>
              </a:rPr>
              <a:t>. </a:t>
            </a:r>
            <a:endParaRPr lang="en-US" sz="1200" dirty="0">
              <a:solidFill>
                <a:schemeClr val="tx1"/>
              </a:solidFill>
              <a:effectLst/>
              <a:latin typeface="Gisha" panose="020B0502040204020203" pitchFamily="34" charset="-79"/>
              <a:ea typeface="Calibri" panose="020F0502020204030204" pitchFamily="34" charset="0"/>
              <a:cs typeface="Gisha" panose="020B0502040204020203" pitchFamily="34" charset="-79"/>
            </a:endParaRPr>
          </a:p>
        </p:txBody>
      </p:sp>
    </p:spTree>
    <p:extLst>
      <p:ext uri="{BB962C8B-B14F-4D97-AF65-F5344CB8AC3E}">
        <p14:creationId xmlns:p14="http://schemas.microsoft.com/office/powerpoint/2010/main" val="367225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מלבן 8"/>
          <p:cNvSpPr/>
          <p:nvPr/>
        </p:nvSpPr>
        <p:spPr>
          <a:xfrm>
            <a:off x="323528" y="249048"/>
            <a:ext cx="823391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200" b="1" dirty="0">
                <a:solidFill>
                  <a:schemeClr val="tx1"/>
                </a:solidFill>
                <a:latin typeface="Gisha" panose="020B0502040204020203" pitchFamily="34" charset="-79"/>
                <a:cs typeface="Gisha" panose="020B0502040204020203" pitchFamily="34" charset="-79"/>
              </a:rPr>
              <a:t>"הרעות" - ערכת הפעילות</a:t>
            </a:r>
          </a:p>
        </p:txBody>
      </p:sp>
      <p:sp>
        <p:nvSpPr>
          <p:cNvPr id="11" name="מלבן 10"/>
          <p:cNvSpPr/>
          <p:nvPr/>
        </p:nvSpPr>
        <p:spPr>
          <a:xfrm>
            <a:off x="1043608" y="1556792"/>
            <a:ext cx="7215326"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just"/>
            <a:r>
              <a:rPr lang="he-IL" sz="1400" b="1" dirty="0">
                <a:solidFill>
                  <a:schemeClr val="tx1"/>
                </a:solidFill>
                <a:latin typeface="Gisha" panose="020B0502040204020203" pitchFamily="34" charset="-79"/>
                <a:cs typeface="Gisha" panose="020B0502040204020203" pitchFamily="34" charset="-79"/>
              </a:rPr>
              <a:t>ערכה זו כוללת מספר יחידות:</a:t>
            </a:r>
          </a:p>
          <a:p>
            <a:pPr algn="just"/>
            <a:endParaRPr lang="he-IL" sz="1400" b="1" dirty="0">
              <a:solidFill>
                <a:schemeClr val="tx1"/>
              </a:solidFill>
              <a:latin typeface="Gisha" panose="020B0502040204020203" pitchFamily="34" charset="-79"/>
              <a:cs typeface="Gisha" panose="020B0502040204020203" pitchFamily="34" charset="-79"/>
            </a:endParaRPr>
          </a:p>
          <a:p>
            <a:pPr algn="just">
              <a:lnSpc>
                <a:spcPct val="150000"/>
              </a:lnSpc>
            </a:pPr>
            <a:r>
              <a:rPr lang="he-IL" sz="1400" dirty="0">
                <a:solidFill>
                  <a:schemeClr val="tx1"/>
                </a:solidFill>
                <a:latin typeface="Gisha" panose="020B0502040204020203" pitchFamily="34" charset="-79"/>
                <a:cs typeface="Gisha" panose="020B0502040204020203" pitchFamily="34" charset="-79"/>
              </a:rPr>
              <a:t>1. </a:t>
            </a:r>
            <a:r>
              <a:rPr lang="he-IL" sz="1400"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מבוא</a:t>
            </a:r>
            <a:r>
              <a:rPr lang="he-IL" sz="1400" dirty="0">
                <a:solidFill>
                  <a:schemeClr val="tx1"/>
                </a:solidFill>
                <a:latin typeface="Gisha" panose="020B0502040204020203" pitchFamily="34" charset="-79"/>
                <a:cs typeface="Gisha" panose="020B0502040204020203" pitchFamily="34" charset="-79"/>
              </a:rPr>
              <a:t> ובו מידע לתלמידים אודות יצחק רבין ואודות הקשר שלו לשיר הרעות. יחידה זו כוללת מספר סרטונים מומלץ מאוד להתרשם מהם לפי הקרנתם בכיתה:</a:t>
            </a:r>
          </a:p>
          <a:p>
            <a:pPr algn="just">
              <a:lnSpc>
                <a:spcPct val="150000"/>
              </a:lnSpc>
            </a:pPr>
            <a:r>
              <a:rPr lang="he-IL" sz="1400" dirty="0">
                <a:solidFill>
                  <a:schemeClr val="tx1"/>
                </a:solidFill>
                <a:latin typeface="Gisha" panose="020B0502040204020203" pitchFamily="34" charset="-79"/>
                <a:cs typeface="Gisha" panose="020B0502040204020203" pitchFamily="34" charset="-79"/>
              </a:rPr>
              <a:t>סרטון א' – יצחק רבין וחברי ממשלתו, שרים את "שיר לשלום" עם מירי אלוני, בליל הרצח.</a:t>
            </a:r>
          </a:p>
          <a:p>
            <a:pPr algn="just">
              <a:lnSpc>
                <a:spcPct val="150000"/>
              </a:lnSpc>
            </a:pPr>
            <a:r>
              <a:rPr lang="he-IL" sz="1400" dirty="0">
                <a:solidFill>
                  <a:schemeClr val="tx1"/>
                </a:solidFill>
                <a:latin typeface="Gisha" panose="020B0502040204020203" pitchFamily="34" charset="-79"/>
                <a:cs typeface="Gisha" panose="020B0502040204020203" pitchFamily="34" charset="-79"/>
              </a:rPr>
              <a:t>סרטון ב' – שיר "</a:t>
            </a:r>
            <a:r>
              <a:rPr lang="he-IL" sz="1400" dirty="0" err="1">
                <a:solidFill>
                  <a:schemeClr val="tx1"/>
                </a:solidFill>
                <a:latin typeface="Gisha" panose="020B0502040204020203" pitchFamily="34" charset="-79"/>
                <a:cs typeface="Gisha" panose="020B0502040204020203" pitchFamily="34" charset="-79"/>
              </a:rPr>
              <a:t>הרעות".</a:t>
            </a:r>
            <a:r>
              <a:rPr lang="he-IL" sz="1800" dirty="0" err="1">
                <a:effectLst/>
                <a:latin typeface="Calibri" panose="020F0502020204030204" pitchFamily="34" charset="0"/>
                <a:ea typeface="Calibri" panose="020F0502020204030204" pitchFamily="34" charset="0"/>
                <a:cs typeface="Arial" panose="020B0604020202020204" pitchFamily="34" charset="0"/>
              </a:rPr>
              <a:t>עד</a:t>
            </a:r>
            <a:r>
              <a:rPr lang="he-IL" sz="1800" dirty="0">
                <a:effectLst/>
                <a:latin typeface="Calibri" panose="020F0502020204030204" pitchFamily="34" charset="0"/>
                <a:ea typeface="Calibri" panose="020F0502020204030204" pitchFamily="34" charset="0"/>
                <a:cs typeface="Arial" panose="020B0604020202020204" pitchFamily="34" charset="0"/>
              </a:rPr>
              <a:t> הסוף</a:t>
            </a:r>
            <a:endParaRPr lang="he-IL" sz="1400" dirty="0">
              <a:solidFill>
                <a:schemeClr val="tx1"/>
              </a:solidFill>
              <a:latin typeface="Gisha" panose="020B0502040204020203" pitchFamily="34" charset="-79"/>
              <a:cs typeface="Gisha" panose="020B0502040204020203" pitchFamily="34" charset="-79"/>
            </a:endParaRPr>
          </a:p>
          <a:p>
            <a:pPr algn="just">
              <a:lnSpc>
                <a:spcPct val="150000"/>
              </a:lnSpc>
            </a:pPr>
            <a:r>
              <a:rPr lang="he-IL" sz="1400" dirty="0">
                <a:solidFill>
                  <a:schemeClr val="tx1"/>
                </a:solidFill>
                <a:latin typeface="Gisha" panose="020B0502040204020203" pitchFamily="34" charset="-79"/>
                <a:cs typeface="Gisha" panose="020B0502040204020203" pitchFamily="34" charset="-79"/>
              </a:rPr>
              <a:t>2. </a:t>
            </a:r>
            <a:r>
              <a:rPr lang="he-IL" sz="1400"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מדרש כרזה: הרעות </a:t>
            </a:r>
            <a:r>
              <a:rPr lang="he-IL" sz="1400" dirty="0">
                <a:solidFill>
                  <a:schemeClr val="tx1"/>
                </a:solidFill>
                <a:latin typeface="Gisha" panose="020B0502040204020203" pitchFamily="34" charset="-79"/>
                <a:cs typeface="Gisha" panose="020B0502040204020203" pitchFamily="34" charset="-79"/>
              </a:rPr>
              <a:t>– הצגת הערכה החינוכית שעוצבה לציון 27 שנים לרצח יצחק רבין </a:t>
            </a:r>
          </a:p>
          <a:p>
            <a:pPr algn="just">
              <a:lnSpc>
                <a:spcPct val="150000"/>
              </a:lnSpc>
            </a:pPr>
            <a:r>
              <a:rPr lang="he-IL" sz="1400" dirty="0">
                <a:solidFill>
                  <a:schemeClr val="tx1"/>
                </a:solidFill>
                <a:latin typeface="Gisha" panose="020B0502040204020203" pitchFamily="34" charset="-79"/>
                <a:cs typeface="Gisha" panose="020B0502040204020203" pitchFamily="34" charset="-79"/>
              </a:rPr>
              <a:t>ושאלות לדיון לאור הכרזה. </a:t>
            </a:r>
          </a:p>
          <a:p>
            <a:pPr algn="just">
              <a:lnSpc>
                <a:spcPct val="150000"/>
              </a:lnSpc>
            </a:pPr>
            <a:r>
              <a:rPr lang="he-IL" sz="1400" dirty="0">
                <a:solidFill>
                  <a:schemeClr val="tx1"/>
                </a:solidFill>
                <a:latin typeface="Gisha" panose="020B0502040204020203" pitchFamily="34" charset="-79"/>
                <a:cs typeface="Gisha" panose="020B0502040204020203" pitchFamily="34" charset="-79"/>
              </a:rPr>
              <a:t>3. </a:t>
            </a:r>
            <a:r>
              <a:rPr lang="he-IL" sz="1400"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שירים המזוהים עם יצחק רבין</a:t>
            </a:r>
          </a:p>
          <a:p>
            <a:pPr algn="just">
              <a:lnSpc>
                <a:spcPct val="150000"/>
              </a:lnSpc>
            </a:pPr>
            <a:r>
              <a:rPr lang="he-IL" sz="1400" dirty="0">
                <a:solidFill>
                  <a:schemeClr val="tx1"/>
                </a:solidFill>
                <a:latin typeface="Gisha" panose="020B0502040204020203" pitchFamily="34" charset="-79"/>
                <a:cs typeface="Gisha" panose="020B0502040204020203" pitchFamily="34" charset="-79"/>
              </a:rPr>
              <a:t>4. </a:t>
            </a:r>
            <a:r>
              <a:rPr lang="he-IL" sz="1400" dirty="0">
                <a:solidFill>
                  <a:schemeClr val="tx1"/>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rPr>
              <a:t>סיכום. </a:t>
            </a:r>
          </a:p>
          <a:p>
            <a:pPr algn="just">
              <a:lnSpc>
                <a:spcPct val="150000"/>
              </a:lnSpc>
            </a:pPr>
            <a:endParaRPr lang="he-IL" sz="1400" dirty="0">
              <a:solidFill>
                <a:schemeClr val="tx1"/>
              </a:solidFill>
              <a:latin typeface="Gisha" panose="020B0502040204020203" pitchFamily="34" charset="-79"/>
              <a:cs typeface="Gisha" panose="020B0502040204020203" pitchFamily="34" charset="-79"/>
            </a:endParaRPr>
          </a:p>
          <a:p>
            <a:pPr algn="just">
              <a:lnSpc>
                <a:spcPct val="150000"/>
              </a:lnSpc>
            </a:pPr>
            <a:r>
              <a:rPr lang="he-IL" sz="1400" dirty="0">
                <a:solidFill>
                  <a:schemeClr val="bg1">
                    <a:lumMod val="65000"/>
                  </a:schemeClr>
                </a:solidFill>
                <a:latin typeface="Gisha" panose="020B0502040204020203" pitchFamily="34" charset="-79"/>
                <a:cs typeface="Gisha" panose="020B0502040204020203" pitchFamily="34" charset="-79"/>
              </a:rPr>
              <a:t>מומלץ לעבור על המצגת מבעוד מועד.</a:t>
            </a:r>
            <a:endParaRPr lang="he-IL" sz="1400" dirty="0">
              <a:solidFill>
                <a:schemeClr val="tx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801618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מלבן 11"/>
          <p:cNvSpPr/>
          <p:nvPr/>
        </p:nvSpPr>
        <p:spPr>
          <a:xfrm>
            <a:off x="683568" y="332656"/>
            <a:ext cx="7776864" cy="53941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lnSpc>
                <a:spcPct val="150000"/>
              </a:lnSpc>
            </a:pPr>
            <a:r>
              <a:rPr lang="he-IL" b="1" dirty="0">
                <a:solidFill>
                  <a:schemeClr val="tx1"/>
                </a:solidFill>
                <a:latin typeface="Gisha" panose="020B0502040204020203" pitchFamily="34" charset="-79"/>
                <a:cs typeface="Gisha" panose="020B0502040204020203" pitchFamily="34" charset="-79"/>
              </a:rPr>
              <a:t>מבוא</a:t>
            </a:r>
          </a:p>
          <a:p>
            <a:pPr>
              <a:lnSpc>
                <a:spcPct val="150000"/>
              </a:lnSpc>
            </a:pPr>
            <a:r>
              <a:rPr lang="he-IL" sz="1400" dirty="0">
                <a:solidFill>
                  <a:schemeClr val="tx1"/>
                </a:solidFill>
                <a:latin typeface="Gisha" panose="020B0502040204020203" pitchFamily="34" charset="-79"/>
                <a:cs typeface="Gisha" panose="020B0502040204020203" pitchFamily="34" charset="-79"/>
              </a:rPr>
              <a:t>ביום שבת, 4 בנובמבר 1995, לפני 27 שנים, התכנסו המונים בכיכר מלכי ישראל בתל אביב לחגוג את חגיגת השלום. יצחק רבין היה אז ראש ממשלה. הוא עמד על הבמה עם חברי ממשלתו ויחד עם הזמרת מירי אלוני והמוני הנוכחים בכיכר הם שרו </a:t>
            </a:r>
            <a:r>
              <a:rPr lang="he-IL" sz="1400" dirty="0">
                <a:solidFill>
                  <a:schemeClr val="tx1"/>
                </a:solidFill>
                <a:latin typeface="Gisha" panose="020B0502040204020203" pitchFamily="34" charset="-79"/>
                <a:cs typeface="Gisha" panose="020B0502040204020203" pitchFamily="34" charset="-79"/>
                <a:hlinkClick r:id="rId2"/>
              </a:rPr>
              <a:t>"שיר לשלום".</a:t>
            </a:r>
            <a:endParaRPr lang="he-IL" sz="1400" dirty="0">
              <a:solidFill>
                <a:schemeClr val="tx1"/>
              </a:solidFill>
              <a:latin typeface="Gisha" panose="020B0502040204020203" pitchFamily="34" charset="-79"/>
              <a:cs typeface="Gisha" panose="020B0502040204020203" pitchFamily="34" charset="-79"/>
            </a:endParaRPr>
          </a:p>
          <a:p>
            <a:pPr>
              <a:lnSpc>
                <a:spcPct val="150000"/>
              </a:lnSpc>
            </a:pPr>
            <a:r>
              <a:rPr lang="he-IL" sz="1400" dirty="0">
                <a:solidFill>
                  <a:schemeClr val="tx1"/>
                </a:solidFill>
                <a:latin typeface="Gisha" panose="020B0502040204020203" pitchFamily="34" charset="-79"/>
                <a:cs typeface="Gisha" panose="020B0502040204020203" pitchFamily="34" charset="-79"/>
              </a:rPr>
              <a:t>בתום האירוע החגיגי והמרגש, ירד יצחק רבין מהבמה, לעבר הכיכר. שם חיכה לו יגאל עמיר שביקש לעצור את תהליך השלום שרבין האמין בו כל כך וביקש לקדם. עמיר ירה לעבר רבין 3 כדורים ורצח אותו. </a:t>
            </a:r>
          </a:p>
          <a:p>
            <a:pPr>
              <a:lnSpc>
                <a:spcPct val="150000"/>
              </a:lnSpc>
            </a:pPr>
            <a:r>
              <a:rPr lang="he-IL" sz="1400" dirty="0">
                <a:solidFill>
                  <a:schemeClr val="tx1"/>
                </a:solidFill>
                <a:latin typeface="Gisha" panose="020B0502040204020203" pitchFamily="34" charset="-79"/>
                <a:cs typeface="Gisha" panose="020B0502040204020203" pitchFamily="34" charset="-79"/>
              </a:rPr>
              <a:t>עם ישראל היה המום מהמעשה הנורא הזה שמטרתו </a:t>
            </a:r>
            <a:r>
              <a:rPr lang="he-IL" sz="1400" dirty="0" err="1">
                <a:solidFill>
                  <a:schemeClr val="tx1"/>
                </a:solidFill>
                <a:latin typeface="Gisha" panose="020B0502040204020203" pitchFamily="34" charset="-79"/>
                <a:cs typeface="Gisha" panose="020B0502040204020203" pitchFamily="34" charset="-79"/>
              </a:rPr>
              <a:t>היתה</a:t>
            </a:r>
            <a:r>
              <a:rPr lang="he-IL" sz="1400" dirty="0">
                <a:solidFill>
                  <a:schemeClr val="tx1"/>
                </a:solidFill>
                <a:latin typeface="Gisha" panose="020B0502040204020203" pitchFamily="34" charset="-79"/>
                <a:cs typeface="Gisha" panose="020B0502040204020203" pitchFamily="34" charset="-79"/>
              </a:rPr>
              <a:t> עצירת תהליך השלום .</a:t>
            </a:r>
          </a:p>
          <a:p>
            <a:pPr>
              <a:lnSpc>
                <a:spcPts val="2400"/>
              </a:lnSpc>
            </a:pPr>
            <a:r>
              <a:rPr lang="he-IL" sz="1400" dirty="0">
                <a:solidFill>
                  <a:schemeClr val="tx1"/>
                </a:solidFill>
                <a:latin typeface="Gisha" panose="020B0502040204020203" pitchFamily="34" charset="-79"/>
                <a:cs typeface="Gisha" panose="020B0502040204020203" pitchFamily="34" charset="-79"/>
              </a:rPr>
              <a:t>שירים רבים נקשרו סביב שמו של יצחק רבין אך השיר המזוהה עימו יותר מכל היה </a:t>
            </a:r>
            <a:r>
              <a:rPr lang="he-IL" sz="1400" dirty="0">
                <a:solidFill>
                  <a:schemeClr val="tx1"/>
                </a:solidFill>
                <a:latin typeface="Gisha" panose="020B0502040204020203" pitchFamily="34" charset="-79"/>
                <a:cs typeface="Gisha" panose="020B0502040204020203" pitchFamily="34" charset="-79"/>
                <a:hlinkClick r:id="rId3"/>
              </a:rPr>
              <a:t>"שיר הרעות".</a:t>
            </a:r>
            <a:endParaRPr lang="he-IL" sz="1400" dirty="0">
              <a:solidFill>
                <a:schemeClr val="tx1"/>
              </a:solidFill>
              <a:latin typeface="Gisha" panose="020B0502040204020203" pitchFamily="34" charset="-79"/>
              <a:cs typeface="Gisha" panose="020B0502040204020203" pitchFamily="34" charset="-79"/>
            </a:endParaRPr>
          </a:p>
          <a:p>
            <a:pPr>
              <a:lnSpc>
                <a:spcPts val="2400"/>
              </a:lnSpc>
            </a:pPr>
            <a:r>
              <a:rPr lang="he-IL" sz="1400" dirty="0">
                <a:solidFill>
                  <a:schemeClr val="tx1"/>
                </a:solidFill>
                <a:latin typeface="Gisha" panose="020B0502040204020203" pitchFamily="34" charset="-79"/>
                <a:cs typeface="Gisha" panose="020B0502040204020203" pitchFamily="34" charset="-79"/>
              </a:rPr>
              <a:t>שיר זה נכתב על ידי המשורר חיים גורי בתקופת מלחמת העצמאות ועוסק בזכר הנופלים הישראלים במלחמה על הקמת מדינת ישראל. השיר מתאר את הקשר ואחווה בין החיילים, את המחויבות שלהם אחד כלפי השני, את העזרה ההדדית ואת החברות האמיצה כל כך ביניהם.</a:t>
            </a:r>
          </a:p>
          <a:p>
            <a:pPr>
              <a:lnSpc>
                <a:spcPts val="2400"/>
              </a:lnSpc>
            </a:pPr>
            <a:r>
              <a:rPr lang="he-IL" sz="1400" dirty="0">
                <a:solidFill>
                  <a:schemeClr val="tx1"/>
                </a:solidFill>
                <a:latin typeface="Gisha" panose="020B0502040204020203" pitchFamily="34" charset="-79"/>
                <a:cs typeface="Gisha" panose="020B0502040204020203" pitchFamily="34" charset="-79"/>
              </a:rPr>
              <a:t>הרעות, החברות הזו, היא שהפכה והופכת את הצבא שלנו, צבא הגנה לישראל, לצבא ערכי וחזק ששומר על מדינת ישראל ועל תושביה. יצחק רבין גויס לפלמ"ח כשעוד היה תלמיד בפנימיית כדורי., וטיפס בסולם הדרגות עד שהיה לקצין בכיר. במלחמת העצמאות, בשנת 1948, הוא מונה לפקד על המערכה על הדרך לירושלים.</a:t>
            </a:r>
            <a:r>
              <a:rPr lang="he-IL" sz="1400" dirty="0">
                <a:solidFill>
                  <a:schemeClr val="bg1"/>
                </a:solidFill>
                <a:latin typeface="Gisha" panose="020B0502040204020203" pitchFamily="34" charset="-79"/>
                <a:cs typeface="Gisha" panose="020B0502040204020203" pitchFamily="34" charset="-79"/>
              </a:rPr>
              <a:t>1948 הוא כבר מונה למפקד המערכה על הדרך לירושלים. </a:t>
            </a:r>
            <a:endParaRPr lang="he-IL" sz="1400" dirty="0">
              <a:solidFill>
                <a:schemeClr val="tx1"/>
              </a:solidFill>
              <a:latin typeface="Gisha" panose="020B0502040204020203" pitchFamily="34" charset="-79"/>
              <a:cs typeface="Gisha" panose="020B0502040204020203" pitchFamily="34" charset="-79"/>
            </a:endParaRPr>
          </a:p>
        </p:txBody>
      </p:sp>
      <p:pic>
        <p:nvPicPr>
          <p:cNvPr id="1026" name="Picture 2" descr="C:\Users\Me\Desktop\תמונות\תמונות רבין\D705-0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5085184"/>
            <a:ext cx="3096344" cy="1574515"/>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FC482ABE-BFB0-A371-4A71-00BE6527CF35}"/>
              </a:ext>
            </a:extLst>
          </p:cNvPr>
          <p:cNvSpPr txBox="1"/>
          <p:nvPr/>
        </p:nvSpPr>
        <p:spPr>
          <a:xfrm>
            <a:off x="1187624" y="6642556"/>
            <a:ext cx="4572000" cy="215444"/>
          </a:xfrm>
          <a:prstGeom prst="rect">
            <a:avLst/>
          </a:prstGeom>
          <a:noFill/>
        </p:spPr>
        <p:txBody>
          <a:bodyPr wrap="square">
            <a:spAutoFit/>
          </a:bodyPr>
          <a:lstStyle/>
          <a:p>
            <a:r>
              <a:rPr lang="he-IL" sz="800" dirty="0"/>
              <a:t>באדיבות ארכיון צה"ל ומערכת הביטחון ולע"מ</a:t>
            </a:r>
          </a:p>
        </p:txBody>
      </p:sp>
    </p:spTree>
    <p:extLst>
      <p:ext uri="{BB962C8B-B14F-4D97-AF65-F5344CB8AC3E}">
        <p14:creationId xmlns:p14="http://schemas.microsoft.com/office/powerpoint/2010/main" val="2973933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מלבן 8"/>
          <p:cNvSpPr/>
          <p:nvPr/>
        </p:nvSpPr>
        <p:spPr>
          <a:xfrm>
            <a:off x="2186608" y="728700"/>
            <a:ext cx="31683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3200" b="1" dirty="0">
                <a:solidFill>
                  <a:schemeClr val="tx1"/>
                </a:solidFill>
                <a:latin typeface="Gisha" panose="020B0502040204020203" pitchFamily="34" charset="-79"/>
                <a:cs typeface="Gisha" panose="020B0502040204020203" pitchFamily="34" charset="-79"/>
              </a:rPr>
              <a:t>"הרעות"</a:t>
            </a:r>
          </a:p>
        </p:txBody>
      </p:sp>
      <p:sp>
        <p:nvSpPr>
          <p:cNvPr id="4" name="מלבן 3"/>
          <p:cNvSpPr/>
          <p:nvPr/>
        </p:nvSpPr>
        <p:spPr>
          <a:xfrm>
            <a:off x="683568" y="1743965"/>
            <a:ext cx="6174432" cy="3485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תיבת טקסט 7">
            <a:extLst>
              <a:ext uri="{FF2B5EF4-FFF2-40B4-BE49-F238E27FC236}">
                <a16:creationId xmlns:a16="http://schemas.microsoft.com/office/drawing/2014/main" id="{43735BBF-8F0E-722B-25E8-D87FE6CDB118}"/>
              </a:ext>
            </a:extLst>
          </p:cNvPr>
          <p:cNvSpPr txBox="1"/>
          <p:nvPr/>
        </p:nvSpPr>
        <p:spPr>
          <a:xfrm>
            <a:off x="1691680" y="1916832"/>
            <a:ext cx="4572000" cy="3000821"/>
          </a:xfrm>
          <a:prstGeom prst="rect">
            <a:avLst/>
          </a:prstGeom>
          <a:noFill/>
        </p:spPr>
        <p:txBody>
          <a:bodyPr wrap="square">
            <a:spAutoFit/>
          </a:bodyPr>
          <a:lstStyle/>
          <a:p>
            <a:pPr algn="ctr">
              <a:lnSpc>
                <a:spcPct val="150000"/>
              </a:lnSpc>
            </a:pPr>
            <a:r>
              <a:rPr lang="he-IL" sz="1800" dirty="0">
                <a:solidFill>
                  <a:schemeClr val="tx1"/>
                </a:solidFill>
                <a:latin typeface="Gisha" panose="020B0502040204020203" pitchFamily="34" charset="-79"/>
                <a:cs typeface="Gisha" panose="020B0502040204020203" pitchFamily="34" charset="-79"/>
              </a:rPr>
              <a:t>שיר הרעות מייצג את האידיאלים החברתיים של תקופת קום המדינה (דור תש"ח)" אהבת הארץ, הדאגה של הפרט לכלל, אחוות הלוחמים ובעיקר את זכרם וקדושתם של הנופלים על הגנת המדינה. </a:t>
            </a:r>
          </a:p>
          <a:p>
            <a:pPr algn="ctr">
              <a:lnSpc>
                <a:spcPct val="150000"/>
              </a:lnSpc>
            </a:pPr>
            <a:r>
              <a:rPr lang="he-IL" sz="1800" dirty="0">
                <a:solidFill>
                  <a:schemeClr val="tx1"/>
                </a:solidFill>
                <a:latin typeface="Gisha" panose="020B0502040204020203" pitchFamily="34" charset="-79"/>
                <a:cs typeface="Gisha" panose="020B0502040204020203" pitchFamily="34" charset="-79"/>
              </a:rPr>
              <a:t>לאורך השנים, כשנשאל יצחק רבין איזה שיר אהוב עליו ביותר, הוא ענה: </a:t>
            </a:r>
            <a:r>
              <a:rPr lang="he-IL" sz="1800" dirty="0">
                <a:solidFill>
                  <a:schemeClr val="tx1"/>
                </a:solidFill>
                <a:latin typeface="Gisha" panose="020B0502040204020203" pitchFamily="34" charset="-79"/>
                <a:cs typeface="Gisha" panose="020B0502040204020203" pitchFamily="34" charset="-79"/>
                <a:hlinkClick r:id="rId2"/>
              </a:rPr>
              <a:t>"שיר הרעות". </a:t>
            </a:r>
            <a:endParaRPr lang="he-IL" sz="1800" dirty="0">
              <a:solidFill>
                <a:schemeClr val="tx1"/>
              </a:solidFill>
              <a:latin typeface="Gisha" panose="020B0502040204020203" pitchFamily="34" charset="-79"/>
              <a:cs typeface="Gisha" panose="020B0502040204020203" pitchFamily="34" charset="-79"/>
            </a:endParaRPr>
          </a:p>
        </p:txBody>
      </p:sp>
      <p:pic>
        <p:nvPicPr>
          <p:cNvPr id="2050" name="Picture 2" descr="C:\Users\Me\Desktop\תמונות\תמונות רבין\D325-120 לעמ זאב ספקטור.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4581128"/>
            <a:ext cx="2977880" cy="1985254"/>
          </a:xfrm>
          <a:prstGeom prst="rect">
            <a:avLst/>
          </a:prstGeom>
          <a:noFill/>
          <a:extLst>
            <a:ext uri="{909E8E84-426E-40DD-AFC4-6F175D3DCCD1}">
              <a14:hiddenFill xmlns:a14="http://schemas.microsoft.com/office/drawing/2010/main">
                <a:solidFill>
                  <a:srgbClr val="FFFFFF"/>
                </a:solidFill>
              </a14:hiddenFill>
            </a:ext>
          </a:extLst>
        </p:spPr>
      </p:pic>
      <p:sp>
        <p:nvSpPr>
          <p:cNvPr id="3" name="תיבת טקסט 2">
            <a:extLst>
              <a:ext uri="{FF2B5EF4-FFF2-40B4-BE49-F238E27FC236}">
                <a16:creationId xmlns:a16="http://schemas.microsoft.com/office/drawing/2014/main" id="{7E668D8C-C16E-B7BC-3D44-8863F52163BC}"/>
              </a:ext>
            </a:extLst>
          </p:cNvPr>
          <p:cNvSpPr txBox="1"/>
          <p:nvPr/>
        </p:nvSpPr>
        <p:spPr>
          <a:xfrm>
            <a:off x="3977680" y="6587464"/>
            <a:ext cx="4572000" cy="215444"/>
          </a:xfrm>
          <a:prstGeom prst="rect">
            <a:avLst/>
          </a:prstGeom>
          <a:noFill/>
        </p:spPr>
        <p:txBody>
          <a:bodyPr wrap="square">
            <a:spAutoFit/>
          </a:bodyPr>
          <a:lstStyle/>
          <a:p>
            <a:r>
              <a:rPr lang="he-IL" sz="800" b="0" i="0" dirty="0">
                <a:solidFill>
                  <a:srgbClr val="222222"/>
                </a:solidFill>
                <a:effectLst/>
                <a:latin typeface="David" panose="020E0502060401010101" pitchFamily="34" charset="-79"/>
                <a:cs typeface="David" panose="020E0502060401010101" pitchFamily="34" charset="-79"/>
              </a:rPr>
              <a:t>באדיבות לשכת העיתונות הממשלתית, צילום: זאב </a:t>
            </a:r>
            <a:r>
              <a:rPr lang="he-IL" sz="800" b="0" i="0" dirty="0" err="1">
                <a:solidFill>
                  <a:srgbClr val="222222"/>
                </a:solidFill>
                <a:effectLst/>
                <a:latin typeface="David" panose="020E0502060401010101" pitchFamily="34" charset="-79"/>
                <a:cs typeface="David" panose="020E0502060401010101" pitchFamily="34" charset="-79"/>
              </a:rPr>
              <a:t>ספקטור</a:t>
            </a:r>
            <a:endParaRPr lang="he-IL" sz="800" dirty="0"/>
          </a:p>
        </p:txBody>
      </p:sp>
    </p:spTree>
    <p:extLst>
      <p:ext uri="{BB962C8B-B14F-4D97-AF65-F5344CB8AC3E}">
        <p14:creationId xmlns:p14="http://schemas.microsoft.com/office/powerpoint/2010/main" val="3004827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 name="מלבן 27"/>
          <p:cNvSpPr/>
          <p:nvPr/>
        </p:nvSpPr>
        <p:spPr>
          <a:xfrm>
            <a:off x="4813989" y="222207"/>
            <a:ext cx="4319972" cy="6829967"/>
          </a:xfrm>
          <a:prstGeom prst="rect">
            <a:avLst/>
          </a:prstGeom>
          <a:solidFill>
            <a:schemeClr val="bg1">
              <a:alpha val="2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4892577" y="1980241"/>
            <a:ext cx="4104456" cy="4473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nSpc>
                <a:spcPct val="150000"/>
              </a:lnSpc>
            </a:pPr>
            <a:r>
              <a:rPr lang="he-IL" sz="1600" b="1" dirty="0">
                <a:solidFill>
                  <a:schemeClr val="tx1"/>
                </a:solidFill>
                <a:latin typeface="Gisha" panose="020B0502040204020203" pitchFamily="34" charset="-79"/>
                <a:cs typeface="Gisha" panose="020B0502040204020203" pitchFamily="34" charset="-79"/>
              </a:rPr>
              <a:t>מבחר שאלות לדיון</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מה אתם רואים בכרזה?</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מה מייצגות הידיים בכרזה?</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אלו מחשבות מעוררת בכם הכרזה? </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למי שייכות הידיים? ספרו את סיפור שתי הדמויות הלוחצות ידיים. דמיינו את הקשר ביניהן, את מה שמחבר ביניהן, כיצד הן חשות אחת כלפי השנייה?</a:t>
            </a:r>
          </a:p>
          <a:p>
            <a:pPr marL="228600" indent="-228600">
              <a:lnSpc>
                <a:spcPct val="150000"/>
              </a:lnSpc>
              <a:buFont typeface="+mj-lt"/>
              <a:buAutoNum type="arabicPeriod"/>
            </a:pPr>
            <a:r>
              <a:rPr lang="he-IL" sz="1600" dirty="0">
                <a:solidFill>
                  <a:schemeClr val="tx1"/>
                </a:solidFill>
                <a:latin typeface="Gisha" panose="020B0502040204020203" pitchFamily="34" charset="-79"/>
                <a:cs typeface="Gisha" panose="020B0502040204020203" pitchFamily="34" charset="-79"/>
              </a:rPr>
              <a:t>מדוע לדעתכם היה "שיר הרעות" אהוב במיוחד על יצחק רבין?</a:t>
            </a:r>
          </a:p>
          <a:p>
            <a:pPr marL="228600" indent="-228600">
              <a:lnSpc>
                <a:spcPct val="150000"/>
              </a:lnSpc>
              <a:buAutoNum type="arabicPeriod" startAt="6"/>
            </a:pPr>
            <a:r>
              <a:rPr lang="he-IL" sz="1600" dirty="0">
                <a:solidFill>
                  <a:schemeClr val="tx1"/>
                </a:solidFill>
                <a:latin typeface="Gisha" panose="020B0502040204020203" pitchFamily="34" charset="-79"/>
                <a:cs typeface="Gisha" panose="020B0502040204020203" pitchFamily="34" charset="-79"/>
              </a:rPr>
              <a:t>מה לדעתכם הקשר בין הכרזה לבין יום הזיכרון לרצח יצחק רבין?</a:t>
            </a:r>
          </a:p>
          <a:p>
            <a:pPr>
              <a:lnSpc>
                <a:spcPct val="150000"/>
              </a:lnSpc>
            </a:pPr>
            <a:endParaRPr lang="he-IL" sz="1200" dirty="0">
              <a:solidFill>
                <a:schemeClr val="tx1"/>
              </a:solidFill>
              <a:latin typeface="Gisha" panose="020B0502040204020203" pitchFamily="34" charset="-79"/>
              <a:cs typeface="Gisha" panose="020B0502040204020203" pitchFamily="34" charset="-79"/>
            </a:endParaRPr>
          </a:p>
        </p:txBody>
      </p:sp>
      <p:sp>
        <p:nvSpPr>
          <p:cNvPr id="17" name="מלבן 16"/>
          <p:cNvSpPr/>
          <p:nvPr/>
        </p:nvSpPr>
        <p:spPr>
          <a:xfrm>
            <a:off x="4932040" y="222206"/>
            <a:ext cx="4104456" cy="13345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000" b="1" dirty="0">
                <a:solidFill>
                  <a:schemeClr val="tx1"/>
                </a:solidFill>
                <a:latin typeface="Gisha" panose="020B0502040204020203" pitchFamily="34" charset="-79"/>
                <a:cs typeface="Gisha" panose="020B0502040204020203" pitchFamily="34" charset="-79"/>
              </a:rPr>
              <a:t>מדרש כרזה</a:t>
            </a:r>
          </a:p>
          <a:p>
            <a:pPr algn="ctr"/>
            <a:endParaRPr lang="he-IL" sz="2000" b="1" dirty="0">
              <a:solidFill>
                <a:schemeClr val="tx1"/>
              </a:solidFill>
              <a:latin typeface="Gisha" panose="020B0502040204020203" pitchFamily="34" charset="-79"/>
              <a:cs typeface="Gisha" panose="020B0502040204020203" pitchFamily="34" charset="-79"/>
            </a:endParaRPr>
          </a:p>
          <a:p>
            <a:pPr algn="ctr"/>
            <a:r>
              <a:rPr lang="he-IL" sz="1600" dirty="0">
                <a:solidFill>
                  <a:schemeClr val="tx1"/>
                </a:solidFill>
                <a:latin typeface="Gisha" panose="020B0502040204020203" pitchFamily="34" charset="-79"/>
                <a:cs typeface="Gisha" panose="020B0502040204020203" pitchFamily="34" charset="-79"/>
              </a:rPr>
              <a:t>המורה יציג את הכרזה שעוצבה לציון יום הזיכרון ה-27 לרצח יצחק רבין: "הרעות"</a:t>
            </a:r>
            <a:endParaRPr lang="he-IL" sz="1600" dirty="0">
              <a:solidFill>
                <a:srgbClr val="FF0000"/>
              </a:solidFill>
              <a:latin typeface="Gisha" panose="020B0502040204020203" pitchFamily="34" charset="-79"/>
              <a:cs typeface="Gisha" panose="020B0502040204020203" pitchFamily="34" charset="-79"/>
            </a:endParaRPr>
          </a:p>
          <a:p>
            <a:pPr algn="ctr"/>
            <a:endParaRPr lang="he-IL" sz="2000" b="1" dirty="0">
              <a:solidFill>
                <a:schemeClr val="tx1"/>
              </a:solidFill>
              <a:latin typeface="Gisha" panose="020B0502040204020203" pitchFamily="34" charset="-79"/>
              <a:cs typeface="Gisha" panose="020B0502040204020203" pitchFamily="34" charset="-79"/>
            </a:endParaRPr>
          </a:p>
          <a:p>
            <a:pPr algn="ctr"/>
            <a:endParaRPr lang="he-IL" sz="2000" b="1" dirty="0">
              <a:solidFill>
                <a:schemeClr val="tx1"/>
              </a:solidFill>
              <a:latin typeface="Gisha" panose="020B0502040204020203" pitchFamily="34" charset="-79"/>
              <a:cs typeface="Gisha" panose="020B0502040204020203" pitchFamily="34" charset="-79"/>
            </a:endParaRPr>
          </a:p>
          <a:p>
            <a:pPr algn="ctr"/>
            <a:endParaRPr lang="he-IL" sz="2000" b="1" dirty="0">
              <a:solidFill>
                <a:schemeClr val="tx1"/>
              </a:solidFill>
              <a:latin typeface="Gisha" panose="020B0502040204020203" pitchFamily="34" charset="-79"/>
              <a:cs typeface="Gisha" panose="020B0502040204020203" pitchFamily="34" charset="-79"/>
            </a:endParaRPr>
          </a:p>
          <a:p>
            <a:pPr algn="ctr"/>
            <a:endParaRPr lang="he-IL" sz="2000" b="1" dirty="0">
              <a:solidFill>
                <a:schemeClr val="tx1"/>
              </a:solidFill>
              <a:latin typeface="Gisha" panose="020B0502040204020203" pitchFamily="34" charset="-79"/>
              <a:cs typeface="Gisha" panose="020B0502040204020203" pitchFamily="34" charset="-79"/>
            </a:endParaRPr>
          </a:p>
        </p:txBody>
      </p:sp>
      <p:pic>
        <p:nvPicPr>
          <p:cNvPr id="3" name="תמונה 2" descr="תמונה שמכילה טקסט, לוח ציור&#10;&#10;התיאור נוצר באופן אוטומטי">
            <a:extLst>
              <a:ext uri="{FF2B5EF4-FFF2-40B4-BE49-F238E27FC236}">
                <a16:creationId xmlns:a16="http://schemas.microsoft.com/office/drawing/2014/main" id="{5797E180-2F1E-E057-8E36-66A70C38F5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45" y="-704"/>
            <a:ext cx="4847016" cy="6858000"/>
          </a:xfrm>
          <a:prstGeom prst="rect">
            <a:avLst/>
          </a:prstGeom>
        </p:spPr>
      </p:pic>
    </p:spTree>
    <p:extLst>
      <p:ext uri="{BB962C8B-B14F-4D97-AF65-F5344CB8AC3E}">
        <p14:creationId xmlns:p14="http://schemas.microsoft.com/office/powerpoint/2010/main" val="3815347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מלבן 8"/>
          <p:cNvSpPr/>
          <p:nvPr/>
        </p:nvSpPr>
        <p:spPr>
          <a:xfrm>
            <a:off x="2339752" y="548680"/>
            <a:ext cx="31683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dirty="0">
                <a:solidFill>
                  <a:prstClr val="black"/>
                </a:solidFill>
                <a:latin typeface="Gisha" panose="020B0502040204020203" pitchFamily="34" charset="-79"/>
                <a:cs typeface="Gisha" panose="020B0502040204020203" pitchFamily="34" charset="-79"/>
              </a:rPr>
              <a:t>דבר יוצרת הכרזה  / </a:t>
            </a:r>
            <a:r>
              <a:rPr lang="he-IL" dirty="0" err="1">
                <a:solidFill>
                  <a:prstClr val="black"/>
                </a:solidFill>
                <a:latin typeface="Gisha" panose="020B0502040204020203" pitchFamily="34" charset="-79"/>
                <a:cs typeface="Gisha" panose="020B0502040204020203" pitchFamily="34" charset="-79"/>
              </a:rPr>
              <a:t>נתלי</a:t>
            </a:r>
            <a:r>
              <a:rPr lang="he-IL" dirty="0">
                <a:solidFill>
                  <a:prstClr val="black"/>
                </a:solidFill>
                <a:latin typeface="Gisha" panose="020B0502040204020203" pitchFamily="34" charset="-79"/>
                <a:cs typeface="Gisha" panose="020B0502040204020203" pitchFamily="34" charset="-79"/>
              </a:rPr>
              <a:t> שחף, אדר סטודיו :</a:t>
            </a:r>
            <a:endParaRPr lang="he-IL" sz="3200" b="1" dirty="0">
              <a:solidFill>
                <a:prstClr val="black"/>
              </a:solidFill>
              <a:latin typeface="Gisha" panose="020B0502040204020203" pitchFamily="34" charset="-79"/>
              <a:cs typeface="Gisha" panose="020B0502040204020203" pitchFamily="34" charset="-79"/>
            </a:endParaRPr>
          </a:p>
        </p:txBody>
      </p:sp>
      <p:sp>
        <p:nvSpPr>
          <p:cNvPr id="4" name="מלבן 3"/>
          <p:cNvSpPr/>
          <p:nvPr/>
        </p:nvSpPr>
        <p:spPr>
          <a:xfrm>
            <a:off x="472852" y="1412776"/>
            <a:ext cx="6408712" cy="41044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תיבת טקסט 7">
            <a:extLst>
              <a:ext uri="{FF2B5EF4-FFF2-40B4-BE49-F238E27FC236}">
                <a16:creationId xmlns:a16="http://schemas.microsoft.com/office/drawing/2014/main" id="{43735BBF-8F0E-722B-25E8-D87FE6CDB118}"/>
              </a:ext>
            </a:extLst>
          </p:cNvPr>
          <p:cNvSpPr txBox="1"/>
          <p:nvPr/>
        </p:nvSpPr>
        <p:spPr>
          <a:xfrm>
            <a:off x="652872" y="1268760"/>
            <a:ext cx="6048672" cy="3831818"/>
          </a:xfrm>
          <a:prstGeom prst="rect">
            <a:avLst/>
          </a:prstGeom>
          <a:noFill/>
        </p:spPr>
        <p:txBody>
          <a:bodyPr wrap="square">
            <a:spAutoFit/>
          </a:bodyPr>
          <a:lstStyle/>
          <a:p>
            <a:pPr algn="ctr">
              <a:lnSpc>
                <a:spcPct val="150000"/>
              </a:lnSpc>
            </a:pPr>
            <a:endParaRPr lang="he-IL" dirty="0">
              <a:solidFill>
                <a:prstClr val="black"/>
              </a:solidFill>
              <a:latin typeface="Gisha" panose="020B0502040204020203" pitchFamily="34" charset="-79"/>
              <a:cs typeface="Gisha" panose="020B0502040204020203" pitchFamily="34" charset="-79"/>
            </a:endParaRPr>
          </a:p>
          <a:p>
            <a:pPr algn="ctr">
              <a:lnSpc>
                <a:spcPct val="150000"/>
              </a:lnSpc>
            </a:pPr>
            <a:r>
              <a:rPr lang="he-IL" dirty="0">
                <a:solidFill>
                  <a:prstClr val="black"/>
                </a:solidFill>
                <a:latin typeface="Gisha" panose="020B0502040204020203" pitchFamily="34" charset="-79"/>
                <a:cs typeface="Gisha" panose="020B0502040204020203" pitchFamily="34" charset="-79"/>
              </a:rPr>
              <a:t>"....כשניגשתי לעצב את הכרזה לציון 27 שנים לרצח רבין ז״ל, חשבתי קצת על המשמעות של המילה ׳רעות׳, אז והיום. </a:t>
            </a:r>
          </a:p>
          <a:p>
            <a:pPr algn="ctr">
              <a:lnSpc>
                <a:spcPct val="150000"/>
              </a:lnSpc>
            </a:pPr>
            <a:r>
              <a:rPr lang="he-IL" dirty="0">
                <a:solidFill>
                  <a:prstClr val="black"/>
                </a:solidFill>
                <a:latin typeface="Gisha" panose="020B0502040204020203" pitchFamily="34" charset="-79"/>
                <a:cs typeface="Gisha" panose="020B0502040204020203" pitchFamily="34" charset="-79"/>
              </a:rPr>
              <a:t>איך עברנו מחברה של ״אחד בשביל כולם, כולם בשביל אחד״,  לחברה שלעיתים מתעלמת מקיומו של האחר;</a:t>
            </a:r>
          </a:p>
          <a:p>
            <a:pPr algn="ctr">
              <a:lnSpc>
                <a:spcPct val="150000"/>
              </a:lnSpc>
            </a:pPr>
            <a:r>
              <a:rPr lang="he-IL" dirty="0">
                <a:solidFill>
                  <a:prstClr val="black"/>
                </a:solidFill>
                <a:latin typeface="Gisha" panose="020B0502040204020203" pitchFamily="34" charset="-79"/>
                <a:cs typeface="Gisha" panose="020B0502040204020203" pitchFamily="34" charset="-79"/>
              </a:rPr>
              <a:t> בחרתי בדימוי של ידיים אוחזות זו בזו, משולבות יחד ויוצרות חיבור שאין בו ממש התחלה וסוף, אלא בעיקר אמצע וביחד - כמי שמייצגות רעות כקשר נטול אינטרסים, קשר של ערבות הדדית, תלות של אחד בשני ונאמנות בלי קץ</a:t>
            </a:r>
          </a:p>
        </p:txBody>
      </p:sp>
      <p:pic>
        <p:nvPicPr>
          <p:cNvPr id="1027" name="Picture 3" descr="C:\Users\Me\Desktop\תמונות\תמונות רבין\annie-spratt-9VpI3gQ1iUo-unsplash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797152"/>
            <a:ext cx="2318212" cy="1738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24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תיבת טקסט 10">
            <a:extLst>
              <a:ext uri="{FF2B5EF4-FFF2-40B4-BE49-F238E27FC236}">
                <a16:creationId xmlns:a16="http://schemas.microsoft.com/office/drawing/2014/main" id="{9AADA74B-2E12-84E0-3A3F-59270DF6527E}"/>
              </a:ext>
            </a:extLst>
          </p:cNvPr>
          <p:cNvSpPr txBox="1"/>
          <p:nvPr/>
        </p:nvSpPr>
        <p:spPr>
          <a:xfrm>
            <a:off x="5508104" y="980728"/>
            <a:ext cx="3390662" cy="5206554"/>
          </a:xfrm>
          <a:prstGeom prst="rect">
            <a:avLst/>
          </a:prstGeom>
          <a:noFill/>
        </p:spPr>
        <p:txBody>
          <a:bodyPr wrap="square">
            <a:spAutoFit/>
          </a:bodyPr>
          <a:lstStyle/>
          <a:p>
            <a:pPr marL="285750" lvl="0" indent="-285750" algn="r" rtl="1">
              <a:lnSpc>
                <a:spcPct val="150000"/>
              </a:lnSpc>
              <a:buFont typeface="Arial" panose="020B0604020202020204" pitchFamily="34" charset="0"/>
              <a:buChar char="•"/>
            </a:pPr>
            <a:r>
              <a:rPr lang="he-IL" sz="1800" dirty="0">
                <a:solidFill>
                  <a:schemeClr val="tx2"/>
                </a:solidFill>
                <a:effectLst/>
                <a:latin typeface="Gisha" panose="020B0502040204020203" pitchFamily="34" charset="-79"/>
                <a:ea typeface="Calibri" panose="020F0502020204030204" pitchFamily="34" charset="0"/>
                <a:cs typeface="Gisha" panose="020B0502040204020203" pitchFamily="34" charset="-79"/>
              </a:rPr>
              <a:t>לפניכם תמונה של ידיים שלובות – חישבו על דמות שאתם חשים כלפיה </a:t>
            </a:r>
            <a:r>
              <a:rPr lang="he-IL" sz="1800" b="1" dirty="0">
                <a:solidFill>
                  <a:schemeClr val="tx2"/>
                </a:solidFill>
                <a:effectLst/>
                <a:latin typeface="Gisha" panose="020B0502040204020203" pitchFamily="34" charset="-79"/>
                <a:ea typeface="Calibri" panose="020F0502020204030204" pitchFamily="34" charset="0"/>
                <a:cs typeface="Gisha" panose="020B0502040204020203" pitchFamily="34" charset="-79"/>
              </a:rPr>
              <a:t>תחושת רעות </a:t>
            </a:r>
            <a:r>
              <a:rPr lang="he-IL" sz="1800" dirty="0">
                <a:solidFill>
                  <a:schemeClr val="tx2"/>
                </a:solidFill>
                <a:effectLst/>
                <a:latin typeface="Gisha" panose="020B0502040204020203" pitchFamily="34" charset="-79"/>
                <a:ea typeface="Calibri" panose="020F0502020204030204" pitchFamily="34" charset="0"/>
                <a:cs typeface="Gisha" panose="020B0502040204020203" pitchFamily="34" charset="-79"/>
              </a:rPr>
              <a:t>– כיצד היא באה לידי ביטוי? ( ניתן לספר על יותר מדמות אחת)</a:t>
            </a:r>
            <a:endParaRPr lang="en-US" sz="1600" dirty="0">
              <a:solidFill>
                <a:schemeClr val="tx2"/>
              </a:solidFill>
              <a:effectLst/>
              <a:latin typeface="Gisha" panose="020B0502040204020203" pitchFamily="34" charset="-79"/>
              <a:ea typeface="Calibri" panose="020F0502020204030204" pitchFamily="34" charset="0"/>
              <a:cs typeface="Gisha" panose="020B0502040204020203" pitchFamily="34" charset="-79"/>
            </a:endParaRPr>
          </a:p>
          <a:p>
            <a:pPr marL="285750" lvl="0" indent="-285750" algn="r" rtl="1">
              <a:lnSpc>
                <a:spcPct val="150000"/>
              </a:lnSpc>
              <a:spcAft>
                <a:spcPts val="1000"/>
              </a:spcAft>
              <a:buFont typeface="Arial" panose="020B0604020202020204" pitchFamily="34" charset="0"/>
              <a:buChar char="•"/>
            </a:pPr>
            <a:r>
              <a:rPr lang="he-IL" sz="1800" dirty="0">
                <a:solidFill>
                  <a:schemeClr val="tx2"/>
                </a:solidFill>
                <a:effectLst/>
                <a:latin typeface="Gisha" panose="020B0502040204020203" pitchFamily="34" charset="-79"/>
                <a:ea typeface="Calibri" panose="020F0502020204030204" pitchFamily="34" charset="0"/>
                <a:cs typeface="Gisha" panose="020B0502040204020203" pitchFamily="34" charset="-79"/>
              </a:rPr>
              <a:t>ציירו ידיים בדומה לתמונה ורשמו על הידיים או סביבן מילים/משפטים המבטאים את קשר הרעות עם הדמות שחשבתם עליה . </a:t>
            </a:r>
          </a:p>
          <a:p>
            <a:pPr marL="285750" lvl="0" indent="-285750" algn="r" rtl="1">
              <a:lnSpc>
                <a:spcPct val="150000"/>
              </a:lnSpc>
              <a:spcAft>
                <a:spcPts val="1000"/>
              </a:spcAft>
              <a:buFont typeface="Arial" panose="020B0604020202020204" pitchFamily="34" charset="0"/>
              <a:buChar char="•"/>
            </a:pPr>
            <a:r>
              <a:rPr lang="he-IL" sz="1800" dirty="0">
                <a:solidFill>
                  <a:schemeClr val="tx2"/>
                </a:solidFill>
                <a:effectLst/>
                <a:latin typeface="Gisha" panose="020B0502040204020203" pitchFamily="34" charset="-79"/>
                <a:ea typeface="Calibri" panose="020F0502020204030204" pitchFamily="34" charset="0"/>
                <a:cs typeface="Gisha" panose="020B0502040204020203" pitchFamily="34" charset="-79"/>
              </a:rPr>
              <a:t> תלו בכיתה את הידיים השונות וכתבו מעליהן שלט  " הרעות"</a:t>
            </a:r>
            <a:endParaRPr lang="en-US" sz="1600" dirty="0">
              <a:solidFill>
                <a:schemeClr val="tx2"/>
              </a:solidFill>
              <a:effectLst/>
              <a:latin typeface="Gisha" panose="020B0502040204020203" pitchFamily="34" charset="-79"/>
              <a:ea typeface="Calibri" panose="020F0502020204030204" pitchFamily="34" charset="0"/>
              <a:cs typeface="Gisha" panose="020B0502040204020203" pitchFamily="34" charset="-79"/>
            </a:endParaRPr>
          </a:p>
        </p:txBody>
      </p:sp>
      <p:pic>
        <p:nvPicPr>
          <p:cNvPr id="2051" name="Picture 3" descr="C:\Users\Me\Desktop\תמונות\תמונות רבין\roman-kraft-0EVKn3-5JSU-unsplas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682" y="1340768"/>
            <a:ext cx="4747368"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1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מלבן 8"/>
          <p:cNvSpPr/>
          <p:nvPr/>
        </p:nvSpPr>
        <p:spPr>
          <a:xfrm>
            <a:off x="731168" y="260648"/>
            <a:ext cx="7681664"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ctr"/>
            <a:r>
              <a:rPr lang="he-IL" sz="2800" b="1" dirty="0">
                <a:solidFill>
                  <a:schemeClr val="tx1"/>
                </a:solidFill>
                <a:latin typeface="Gisha" panose="020B0502040204020203" pitchFamily="34" charset="-79"/>
                <a:cs typeface="Gisha" panose="020B0502040204020203" pitchFamily="34" charset="-79"/>
              </a:rPr>
              <a:t>שירים המזוהים עם יצחק רבין</a:t>
            </a:r>
          </a:p>
        </p:txBody>
      </p:sp>
      <p:sp>
        <p:nvSpPr>
          <p:cNvPr id="18" name="מלבן 17"/>
          <p:cNvSpPr/>
          <p:nvPr/>
        </p:nvSpPr>
        <p:spPr>
          <a:xfrm>
            <a:off x="4860033" y="1772816"/>
            <a:ext cx="4040856" cy="4968552"/>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lvl="0" algn="r" rtl="1">
              <a:lnSpc>
                <a:spcPct val="150000"/>
              </a:lnSpc>
              <a:spcAft>
                <a:spcPts val="1000"/>
              </a:spcAft>
            </a:pPr>
            <a:r>
              <a:rPr lang="he-IL" b="1" dirty="0">
                <a:solidFill>
                  <a:schemeClr val="tx1"/>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hlinkClick r:id="rId3">
                  <a:extLst>
                    <a:ext uri="{A12FA001-AC4F-418D-AE19-62706E023703}">
                      <ahyp:hlinkClr xmlns:ahyp="http://schemas.microsoft.com/office/drawing/2018/hyperlinkcolor" val="tx"/>
                    </a:ext>
                  </a:extLst>
                </a:hlinkClick>
              </a:rPr>
              <a:t>חורף  73 / שמואל הספרי </a:t>
            </a:r>
            <a:endParaRPr lang="he-IL" b="1" dirty="0">
              <a:solidFill>
                <a:schemeClr val="tx1"/>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algn="r" rtl="1">
              <a:lnSpc>
                <a:spcPct val="150000"/>
              </a:lnSpc>
              <a:spcAft>
                <a:spcPts val="1000"/>
              </a:spcAft>
            </a:pPr>
            <a:r>
              <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את השיר כתב שמואל הספרי ללהקה שאחד מחבריה הוא טל מוסרי.  טל מספר</a:t>
            </a:r>
            <a:r>
              <a:rPr lang="en-US"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 </a:t>
            </a:r>
            <a:r>
              <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 כי להופעות הגיע לעיתים יצחק רבין (כראש ממשלה). כאשר חברי הלהקה  היו שרים את השיר הם היו  מסתכלים ליצחק רבין בעיניים. באחת ההופעות שערכו בבית הנשיא, ניגש יצחק רבין ושאל מי מפקד הלהקה. הוא סיפר עד כמה הוא אוהב את השיר הזה ודיבר על מלחמת יום כיפור (1973). טל מוסרי אמר </a:t>
            </a: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"נדהמנו מהשיעור הפרטי שקיבלנו ממנו". </a:t>
            </a:r>
            <a:r>
              <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יצחק רבין שאל כיצד הוא יכול להשיג את השיר ולמחרת השיר נשלח אליו. חודש לאחר מכן הוא נרצח. </a:t>
            </a:r>
            <a:endParaRPr lang="en-US" sz="1600" dirty="0">
              <a:solidFill>
                <a:schemeClr val="tx1"/>
              </a:solidFill>
              <a:effectLst/>
              <a:latin typeface="Gisha" panose="020B0502040204020203" pitchFamily="34" charset="-79"/>
              <a:ea typeface="Calibri" panose="020F0502020204030204" pitchFamily="34" charset="0"/>
              <a:cs typeface="Gisha" panose="020B0502040204020203" pitchFamily="34" charset="-79"/>
            </a:endParaRPr>
          </a:p>
        </p:txBody>
      </p:sp>
      <p:sp>
        <p:nvSpPr>
          <p:cNvPr id="10" name="מלבן 9"/>
          <p:cNvSpPr/>
          <p:nvPr/>
        </p:nvSpPr>
        <p:spPr>
          <a:xfrm>
            <a:off x="390051" y="1776548"/>
            <a:ext cx="4161775" cy="4964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algn="r" rtl="1">
              <a:spcAft>
                <a:spcPts val="1000"/>
              </a:spcAft>
            </a:pPr>
            <a:r>
              <a:rPr lang="he-IL" sz="1600" dirty="0">
                <a:solidFill>
                  <a:schemeClr val="tx2"/>
                </a:solidFill>
                <a:effectLst/>
                <a:latin typeface="Gisha" panose="020B0502040204020203" pitchFamily="34" charset="-79"/>
                <a:ea typeface="Calibri" panose="020F0502020204030204" pitchFamily="34" charset="0"/>
                <a:cs typeface="Gisha" panose="020B0502040204020203" pitchFamily="34" charset="-79"/>
              </a:rPr>
              <a:t>פזמון השיר:</a:t>
            </a:r>
            <a:endParaRPr lang="he-IL" sz="1600" dirty="0">
              <a:solidFill>
                <a:schemeClr val="tx2"/>
              </a:solidFill>
              <a:latin typeface="Gisha" panose="020B0502040204020203" pitchFamily="34" charset="-79"/>
              <a:ea typeface="Calibri" panose="020F0502020204030204" pitchFamily="34" charset="0"/>
              <a:cs typeface="Gisha" panose="020B0502040204020203" pitchFamily="34" charset="-79"/>
            </a:endParaRPr>
          </a:p>
          <a:p>
            <a:pPr algn="r" rtl="1">
              <a:spcAft>
                <a:spcPts val="1000"/>
              </a:spcAft>
            </a:pP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"...הבטחתם יונה</a:t>
            </a:r>
            <a:br>
              <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b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עלה של זית</a:t>
            </a:r>
            <a:br>
              <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b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הבטחתם שלום בבית</a:t>
            </a:r>
            <a:br>
              <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b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הבטחתם אביב ופריחות</a:t>
            </a:r>
            <a:br>
              <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b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הבטחתם לקיים הבטחות</a:t>
            </a:r>
            <a:br>
              <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br>
            <a:r>
              <a:rPr lang="he-IL"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rPr>
              <a:t>הבטחתם יונה..."</a:t>
            </a:r>
          </a:p>
          <a:p>
            <a:pPr lvl="0">
              <a:lnSpc>
                <a:spcPct val="150000"/>
              </a:lnSpc>
              <a:spcAft>
                <a:spcPts val="1000"/>
              </a:spcAft>
            </a:pPr>
            <a:r>
              <a:rPr lang="en-US" sz="1200" dirty="0">
                <a:solidFill>
                  <a:srgbClr val="FF0000"/>
                </a:solidFill>
                <a:latin typeface="Gisha" panose="020B0502040204020203" pitchFamily="34" charset="-79"/>
                <a:ea typeface="Calibri" panose="020F0502020204030204" pitchFamily="34" charset="0"/>
                <a:cs typeface="Gisha" panose="020B0502040204020203" pitchFamily="34" charset="-79"/>
                <a:hlinkClick r:id="rId4"/>
              </a:rPr>
              <a:t>https://www.youtube.com/watch?v=qF1T0d42KCk</a:t>
            </a:r>
            <a:endParaRPr lang="en-US" sz="1600" b="1" dirty="0">
              <a:solidFill>
                <a:schemeClr val="tx2"/>
              </a:solidFill>
              <a:effectLst>
                <a:outerShdw blurRad="38100" dist="38100" dir="2700000" algn="tl">
                  <a:srgbClr val="000000">
                    <a:alpha val="43137"/>
                  </a:srgbClr>
                </a:outerShdw>
              </a:effectLst>
              <a:latin typeface="Gisha" panose="020B0502040204020203" pitchFamily="34" charset="-79"/>
              <a:ea typeface="Calibri" panose="020F0502020204030204" pitchFamily="34" charset="0"/>
              <a:cs typeface="Gisha" panose="020B0502040204020203" pitchFamily="34" charset="-79"/>
            </a:endParaRPr>
          </a:p>
          <a:p>
            <a:pPr marL="342900" lvl="0" indent="-342900" algn="r" rtl="1">
              <a:lnSpc>
                <a:spcPct val="150000"/>
              </a:lnSpc>
              <a:buFont typeface="Arial" panose="020B0604020202020204" pitchFamily="34" charset="0"/>
              <a:buChar char="-"/>
            </a:pPr>
            <a:r>
              <a:rPr lang="he-IL" sz="1600" dirty="0">
                <a:solidFill>
                  <a:schemeClr val="tx2"/>
                </a:solidFill>
                <a:effectLst/>
                <a:latin typeface="Gisha" panose="020B0502040204020203" pitchFamily="34" charset="-79"/>
                <a:ea typeface="Calibri" panose="020F0502020204030204" pitchFamily="34" charset="0"/>
                <a:cs typeface="Gisha" panose="020B0502040204020203" pitchFamily="34" charset="-79"/>
              </a:rPr>
              <a:t>מה מסמלת היונה בשיר?</a:t>
            </a:r>
            <a:endParaRPr lang="en-US" sz="1600" dirty="0">
              <a:solidFill>
                <a:schemeClr val="tx2"/>
              </a:solidFill>
              <a:effectLst/>
              <a:latin typeface="Gisha" panose="020B0502040204020203" pitchFamily="34" charset="-79"/>
              <a:ea typeface="Calibri" panose="020F0502020204030204" pitchFamily="34" charset="0"/>
              <a:cs typeface="Gisha" panose="020B0502040204020203" pitchFamily="34" charset="-79"/>
            </a:endParaRPr>
          </a:p>
          <a:p>
            <a:pPr marL="342900" lvl="0" indent="-342900" algn="r" rtl="1">
              <a:lnSpc>
                <a:spcPct val="150000"/>
              </a:lnSpc>
              <a:buFont typeface="Arial" panose="020B0604020202020204" pitchFamily="34" charset="0"/>
              <a:buChar char="-"/>
            </a:pPr>
            <a:r>
              <a:rPr lang="he-IL" sz="1600" dirty="0">
                <a:solidFill>
                  <a:schemeClr val="tx2"/>
                </a:solidFill>
                <a:effectLst/>
                <a:latin typeface="Gisha" panose="020B0502040204020203" pitchFamily="34" charset="-79"/>
                <a:ea typeface="Calibri" panose="020F0502020204030204" pitchFamily="34" charset="0"/>
                <a:cs typeface="Gisha" panose="020B0502040204020203" pitchFamily="34" charset="-79"/>
              </a:rPr>
              <a:t>למה הכוונה "שלום בבית"?</a:t>
            </a:r>
            <a:endPar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endParaRPr>
          </a:p>
          <a:p>
            <a:pPr marL="342900" lvl="0" indent="-342900" algn="r" rtl="1">
              <a:lnSpc>
                <a:spcPct val="150000"/>
              </a:lnSpc>
              <a:buFont typeface="Arial" panose="020B0604020202020204" pitchFamily="34" charset="0"/>
              <a:buChar char="-"/>
            </a:pPr>
            <a:r>
              <a:rPr lang="he-IL" sz="1600" dirty="0">
                <a:solidFill>
                  <a:schemeClr val="accent1">
                    <a:lumMod val="75000"/>
                  </a:schemeClr>
                </a:solidFill>
                <a:latin typeface="Gisha" panose="020B0502040204020203" pitchFamily="34" charset="-79"/>
                <a:ea typeface="Calibri" panose="020F0502020204030204" pitchFamily="34" charset="0"/>
                <a:cs typeface="Gisha" panose="020B0502040204020203" pitchFamily="34" charset="-79"/>
              </a:rPr>
              <a:t>מדוע חברי הלהקה הסתכלו בעיניי רבין?</a:t>
            </a:r>
            <a:endParaRPr lang="en-US" sz="1600" dirty="0">
              <a:solidFill>
                <a:schemeClr val="accent1">
                  <a:lumMod val="75000"/>
                </a:schemeClr>
              </a:solidFill>
              <a:effectLst/>
              <a:latin typeface="Gisha" panose="020B0502040204020203" pitchFamily="34" charset="-79"/>
              <a:ea typeface="Calibri" panose="020F0502020204030204" pitchFamily="34" charset="0"/>
              <a:cs typeface="Gisha" panose="020B0502040204020203" pitchFamily="34" charset="-79"/>
            </a:endParaRPr>
          </a:p>
          <a:p>
            <a:pPr marL="342900" lvl="0" indent="-342900" algn="r" rtl="1">
              <a:lnSpc>
                <a:spcPct val="150000"/>
              </a:lnSpc>
              <a:buFont typeface="Arial" panose="020B0604020202020204" pitchFamily="34" charset="0"/>
              <a:buChar char="-"/>
            </a:pPr>
            <a:r>
              <a:rPr lang="he-IL" sz="1600" dirty="0">
                <a:solidFill>
                  <a:schemeClr val="accent1">
                    <a:lumMod val="75000"/>
                  </a:schemeClr>
                </a:solidFill>
                <a:effectLst/>
                <a:latin typeface="Gisha" panose="020B0502040204020203" pitchFamily="34" charset="-79"/>
                <a:ea typeface="Calibri" panose="020F0502020204030204" pitchFamily="34" charset="0"/>
                <a:cs typeface="Gisha" panose="020B0502040204020203" pitchFamily="34" charset="-79"/>
              </a:rPr>
              <a:t>מי פונה למי  במילה "הבטחתם"?</a:t>
            </a:r>
            <a:endParaRPr lang="en-US" sz="1600" dirty="0">
              <a:solidFill>
                <a:schemeClr val="accent1">
                  <a:lumMod val="75000"/>
                </a:schemeClr>
              </a:solidFill>
              <a:effectLst/>
              <a:latin typeface="Gisha" panose="020B0502040204020203" pitchFamily="34" charset="-79"/>
              <a:ea typeface="Calibri" panose="020F0502020204030204" pitchFamily="34" charset="0"/>
              <a:cs typeface="Gisha" panose="020B0502040204020203" pitchFamily="34" charset="-79"/>
            </a:endParaRPr>
          </a:p>
          <a:p>
            <a:pPr marL="342900" lvl="0" indent="-342900" algn="r" rtl="1">
              <a:lnSpc>
                <a:spcPct val="150000"/>
              </a:lnSpc>
              <a:spcAft>
                <a:spcPts val="1000"/>
              </a:spcAft>
              <a:buFont typeface="Arial" panose="020B0604020202020204" pitchFamily="34" charset="0"/>
              <a:buChar char="-"/>
            </a:pPr>
            <a:r>
              <a:rPr lang="he-IL" sz="1600" dirty="0">
                <a:solidFill>
                  <a:schemeClr val="accent1">
                    <a:lumMod val="75000"/>
                  </a:schemeClr>
                </a:solidFill>
                <a:effectLst/>
                <a:latin typeface="Gisha" panose="020B0502040204020203" pitchFamily="34" charset="-79"/>
                <a:ea typeface="Calibri" panose="020F0502020204030204" pitchFamily="34" charset="0"/>
                <a:cs typeface="Gisha" panose="020B0502040204020203" pitchFamily="34" charset="-79"/>
              </a:rPr>
              <a:t>מדוע לדעתכם רבין פנה ללהקה, שוחח אתה ובקש את השיר  - מה אנו לומדים מכך על אישיותו של רבין ?</a:t>
            </a:r>
          </a:p>
          <a:p>
            <a:pPr lvl="0">
              <a:lnSpc>
                <a:spcPct val="150000"/>
              </a:lnSpc>
              <a:spcAft>
                <a:spcPts val="1000"/>
              </a:spcAft>
            </a:pPr>
            <a:endParaRPr lang="he-IL" sz="1600" dirty="0">
              <a:solidFill>
                <a:srgbClr val="FF0000"/>
              </a:solidFill>
              <a:effectLst/>
              <a:latin typeface="Gisha" panose="020B0502040204020203" pitchFamily="34" charset="-79"/>
              <a:ea typeface="Calibri" panose="020F0502020204030204" pitchFamily="34" charset="0"/>
              <a:cs typeface="Gisha" panose="020B0502040204020203" pitchFamily="34" charset="-79"/>
            </a:endParaRPr>
          </a:p>
          <a:p>
            <a:pPr lvl="0">
              <a:lnSpc>
                <a:spcPct val="150000"/>
              </a:lnSpc>
              <a:spcAft>
                <a:spcPts val="1000"/>
              </a:spcAft>
            </a:pPr>
            <a:endParaRPr lang="en-US" sz="1600" dirty="0">
              <a:solidFill>
                <a:srgbClr val="FF0000"/>
              </a:solidFill>
              <a:effectLst/>
              <a:latin typeface="Gisha" panose="020B0502040204020203" pitchFamily="34" charset="-79"/>
              <a:ea typeface="Calibri" panose="020F0502020204030204" pitchFamily="34" charset="0"/>
              <a:cs typeface="Gisha" panose="020B0502040204020203" pitchFamily="34" charset="-79"/>
            </a:endParaRPr>
          </a:p>
        </p:txBody>
      </p:sp>
      <p:sp>
        <p:nvSpPr>
          <p:cNvPr id="7" name="תיבת טקסט 6">
            <a:extLst>
              <a:ext uri="{FF2B5EF4-FFF2-40B4-BE49-F238E27FC236}">
                <a16:creationId xmlns:a16="http://schemas.microsoft.com/office/drawing/2014/main" id="{D1EF929A-55C0-8984-4F15-7776AC47E968}"/>
              </a:ext>
            </a:extLst>
          </p:cNvPr>
          <p:cNvSpPr txBox="1"/>
          <p:nvPr/>
        </p:nvSpPr>
        <p:spPr>
          <a:xfrm>
            <a:off x="731167" y="836712"/>
            <a:ext cx="7681663" cy="1328569"/>
          </a:xfrm>
          <a:prstGeom prst="rect">
            <a:avLst/>
          </a:prstGeom>
          <a:noFill/>
        </p:spPr>
        <p:txBody>
          <a:bodyPr wrap="square">
            <a:spAutoFit/>
          </a:bodyPr>
          <a:lstStyle/>
          <a:p>
            <a:pPr>
              <a:lnSpc>
                <a:spcPct val="150000"/>
              </a:lnSpc>
              <a:spcAft>
                <a:spcPts val="1000"/>
              </a:spcAft>
            </a:pPr>
            <a:r>
              <a:rPr lang="he-IL" sz="1600" dirty="0">
                <a:solidFill>
                  <a:schemeClr val="tx1"/>
                </a:solidFill>
                <a:effectLst/>
                <a:latin typeface="Gisha" panose="020B0502040204020203" pitchFamily="34" charset="-79"/>
                <a:ea typeface="Calibri" panose="020F0502020204030204" pitchFamily="34" charset="0"/>
                <a:cs typeface="Gisha" panose="020B0502040204020203" pitchFamily="34" charset="-79"/>
              </a:rPr>
              <a:t>שירים רבים מזוהים עם יצחק רבין. בפעילות הקרובה נכיר שניים מהם ונבין את הסיפור שמספרים לנו השירים הללו על החברה הישראלית ועל יצחק רבין. </a:t>
            </a:r>
            <a:r>
              <a:rPr lang="en-US" sz="1200" dirty="0">
                <a:latin typeface="Gisha" panose="020B0502040204020203" pitchFamily="34" charset="-79"/>
                <a:ea typeface="Calibri" panose="020F0502020204030204" pitchFamily="34" charset="0"/>
                <a:cs typeface="Gisha" panose="020B0502040204020203" pitchFamily="34" charset="-79"/>
                <a:hlinkClick r:id="rId5"/>
              </a:rPr>
              <a:t>https://e.walla.co.il/item/3395678</a:t>
            </a:r>
            <a:endParaRPr lang="he-IL" sz="1200" dirty="0">
              <a:latin typeface="Gisha" panose="020B0502040204020203" pitchFamily="34" charset="-79"/>
              <a:ea typeface="Calibri" panose="020F0502020204030204" pitchFamily="34" charset="0"/>
              <a:cs typeface="Gisha" panose="020B0502040204020203" pitchFamily="34" charset="-79"/>
            </a:endParaRPr>
          </a:p>
          <a:p>
            <a:pPr>
              <a:lnSpc>
                <a:spcPct val="150000"/>
              </a:lnSpc>
              <a:spcAft>
                <a:spcPts val="1000"/>
              </a:spcAft>
            </a:pPr>
            <a:endParaRPr lang="en-US" sz="1600" dirty="0">
              <a:solidFill>
                <a:schemeClr val="tx1"/>
              </a:solidFill>
              <a:effectLst/>
              <a:latin typeface="Gisha" panose="020B0502040204020203" pitchFamily="34" charset="-79"/>
              <a:ea typeface="Calibri" panose="020F0502020204030204" pitchFamily="34" charset="0"/>
              <a:cs typeface="Gisha" panose="020B0502040204020203" pitchFamily="34" charset="-79"/>
            </a:endParaRPr>
          </a:p>
        </p:txBody>
      </p:sp>
      <p:pic>
        <p:nvPicPr>
          <p:cNvPr id="3074" name="Picture 2" descr="C:\Users\Me\Desktop\תמונות\תמונות רבין\warren-coetzer-n1VrKpWm81c-unsplas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185" y="1826171"/>
            <a:ext cx="1648160" cy="109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2455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36510</TotalTime>
  <Words>1426</Words>
  <Application>Microsoft Office PowerPoint</Application>
  <PresentationFormat>‫הצגה על המסך (4:3)</PresentationFormat>
  <Paragraphs>86</Paragraphs>
  <Slides>11</Slides>
  <Notes>4</Notes>
  <HiddenSlides>0</HiddenSlides>
  <MMClips>0</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11</vt:i4>
      </vt:variant>
    </vt:vector>
  </HeadingPairs>
  <TitlesOfParts>
    <vt:vector size="17" baseType="lpstr">
      <vt:lpstr>Arial</vt:lpstr>
      <vt:lpstr>Calibri</vt:lpstr>
      <vt:lpstr>David</vt:lpstr>
      <vt:lpstr>Gisha</vt:lpstr>
      <vt:lpstr>ערכת נושא Office</vt:lpstr>
      <vt:lpstr>1_ערכת נושא Office</vt:lpstr>
      <vt:lpstr>יום הזיכרון ה-27  לרצח יצחק רבין</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גלי צחור</dc:creator>
  <cp:lastModifiedBy>רוני שכטר-ברן</cp:lastModifiedBy>
  <cp:revision>266</cp:revision>
  <dcterms:created xsi:type="dcterms:W3CDTF">2020-09-06T10:18:37Z</dcterms:created>
  <dcterms:modified xsi:type="dcterms:W3CDTF">2022-09-22T05:38:30Z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a81dea-4d6c-46c2-b66b-652ec1fb581d_Enabled">
    <vt:lpwstr>true</vt:lpwstr>
  </property>
  <property fmtid="{D5CDD505-2E9C-101B-9397-08002B2CF9AE}" pid="3" name="MSIP_Label_00a81dea-4d6c-46c2-b66b-652ec1fb581d_SetDate">
    <vt:lpwstr>2022-09-21T19:17:14Z</vt:lpwstr>
  </property>
  <property fmtid="{D5CDD505-2E9C-101B-9397-08002B2CF9AE}" pid="4" name="MSIP_Label_00a81dea-4d6c-46c2-b66b-652ec1fb581d_Method">
    <vt:lpwstr>Standard</vt:lpwstr>
  </property>
  <property fmtid="{D5CDD505-2E9C-101B-9397-08002B2CF9AE}" pid="5" name="MSIP_Label_00a81dea-4d6c-46c2-b66b-652ec1fb581d_Name">
    <vt:lpwstr>הצפנת קבצים והודעות דואר אלקטרוני</vt:lpwstr>
  </property>
  <property fmtid="{D5CDD505-2E9C-101B-9397-08002B2CF9AE}" pid="6" name="MSIP_Label_00a81dea-4d6c-46c2-b66b-652ec1fb581d_SiteId">
    <vt:lpwstr>d84846a7-3371-4e86-afe6-dc8d9d7a3299</vt:lpwstr>
  </property>
  <property fmtid="{D5CDD505-2E9C-101B-9397-08002B2CF9AE}" pid="7" name="MSIP_Label_00a81dea-4d6c-46c2-b66b-652ec1fb581d_ActionId">
    <vt:lpwstr>10f44649-1586-40ff-943f-ab036dd8bb8c</vt:lpwstr>
  </property>
  <property fmtid="{D5CDD505-2E9C-101B-9397-08002B2CF9AE}" pid="8" name="MSIP_Label_00a81dea-4d6c-46c2-b66b-652ec1fb581d_ContentBits">
    <vt:lpwstr>0</vt:lpwstr>
  </property>
</Properties>
</file>