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7" r:id="rId2"/>
    <p:sldId id="256" r:id="rId3"/>
    <p:sldId id="261" r:id="rId4"/>
    <p:sldId id="263" r:id="rId5"/>
    <p:sldId id="301" r:id="rId6"/>
    <p:sldId id="302" r:id="rId7"/>
    <p:sldId id="304" r:id="rId8"/>
    <p:sldId id="262" r:id="rId9"/>
    <p:sldId id="317" r:id="rId10"/>
    <p:sldId id="305" r:id="rId11"/>
    <p:sldId id="307" r:id="rId12"/>
    <p:sldId id="306" r:id="rId13"/>
    <p:sldId id="309" r:id="rId14"/>
    <p:sldId id="316" r:id="rId1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3" clrIdx="0">
    <p:extLst>
      <p:ext uri="{19B8F6BF-5375-455C-9EA6-DF929625EA0E}">
        <p15:presenceInfo xmlns:p15="http://schemas.microsoft.com/office/powerpoint/2012/main" userId="user" providerId="None"/>
      </p:ext>
    </p:extLst>
  </p:cmAuthor>
  <p:cmAuthor id="2" name="אפרת חבה" initials="אח" lastIdx="1" clrIdx="1">
    <p:extLst>
      <p:ext uri="{19B8F6BF-5375-455C-9EA6-DF929625EA0E}">
        <p15:presenceInfo xmlns:p15="http://schemas.microsoft.com/office/powerpoint/2012/main" userId="אפרת חבה" providerId="None"/>
      </p:ext>
    </p:extLst>
  </p:cmAuthor>
  <p:cmAuthor id="3" name="Rotem" initials="R" lastIdx="1" clrIdx="2">
    <p:extLst>
      <p:ext uri="{19B8F6BF-5375-455C-9EA6-DF929625EA0E}">
        <p15:presenceInfo xmlns:p15="http://schemas.microsoft.com/office/powerpoint/2012/main" userId="Rote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EBEBE5"/>
    <a:srgbClr val="008080"/>
    <a:srgbClr val="66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424" autoAdjust="0"/>
    <p:restoredTop sz="93995" autoAdjust="0"/>
  </p:normalViewPr>
  <p:slideViewPr>
    <p:cSldViewPr>
      <p:cViewPr varScale="1">
        <p:scale>
          <a:sx n="110" d="100"/>
          <a:sy n="110" d="100"/>
        </p:scale>
        <p:origin x="1566" y="114"/>
      </p:cViewPr>
      <p:guideLst>
        <p:guide orient="horz" pos="2160"/>
        <p:guide pos="2880"/>
      </p:guideLst>
    </p:cSldViewPr>
  </p:slideViewPr>
  <p:notesTextViewPr>
    <p:cViewPr>
      <p:scale>
        <a:sx n="1" d="1"/>
        <a:sy n="1" d="1"/>
      </p:scale>
      <p:origin x="0" y="0"/>
    </p:cViewPr>
  </p:notesTextViewPr>
  <p:sorterViewPr>
    <p:cViewPr>
      <p:scale>
        <a:sx n="180" d="100"/>
        <a:sy n="180" d="100"/>
      </p:scale>
      <p:origin x="0" y="-15048"/>
    </p:cViewPr>
  </p:sorterViewPr>
  <p:notesViewPr>
    <p:cSldViewPr>
      <p:cViewPr varScale="1">
        <p:scale>
          <a:sx n="83" d="100"/>
          <a:sy n="83" d="100"/>
        </p:scale>
        <p:origin x="-198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75390A4-EA4B-4288-A0EB-B23EC558C38B}" type="datetimeFigureOut">
              <a:rPr lang="he-IL" smtClean="0"/>
              <a:t>כ"ה/אלול/תשפ"ב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736561F-5A55-47E8-840C-68C6F83A9218}" type="slidenum">
              <a:rPr lang="he-IL" smtClean="0"/>
              <a:t>‹#›</a:t>
            </a:fld>
            <a:endParaRPr lang="he-IL"/>
          </a:p>
        </p:txBody>
      </p:sp>
    </p:spTree>
    <p:extLst>
      <p:ext uri="{BB962C8B-B14F-4D97-AF65-F5344CB8AC3E}">
        <p14:creationId xmlns:p14="http://schemas.microsoft.com/office/powerpoint/2010/main" val="9432081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736561F-5A55-47E8-840C-68C6F83A9218}" type="slidenum">
              <a:rPr lang="he-IL" smtClean="0"/>
              <a:t>1</a:t>
            </a:fld>
            <a:endParaRPr lang="he-IL"/>
          </a:p>
        </p:txBody>
      </p:sp>
    </p:spTree>
    <p:extLst>
      <p:ext uri="{BB962C8B-B14F-4D97-AF65-F5344CB8AC3E}">
        <p14:creationId xmlns:p14="http://schemas.microsoft.com/office/powerpoint/2010/main" val="234494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158654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98540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323891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14471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156648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268654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295902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215228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401649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282384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DFAAF18-E7CC-4188-ABF2-CF6A917648DC}" type="datetimeFigureOut">
              <a:rPr lang="he-IL" smtClean="0"/>
              <a:t>כ"ה/אלול/תשפ"ב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190422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DFAAF18-E7CC-4188-ABF2-CF6A917648DC}" type="datetimeFigureOut">
              <a:rPr lang="he-IL" smtClean="0"/>
              <a:t>כ"ה/אלול/תשפ"ב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32BAB16-23CB-4A6A-8513-300C62863ECB}" type="slidenum">
              <a:rPr lang="he-IL" smtClean="0"/>
              <a:t>‹#›</a:t>
            </a:fld>
            <a:endParaRPr lang="he-IL"/>
          </a:p>
        </p:txBody>
      </p:sp>
    </p:spTree>
    <p:extLst>
      <p:ext uri="{BB962C8B-B14F-4D97-AF65-F5344CB8AC3E}">
        <p14:creationId xmlns:p14="http://schemas.microsoft.com/office/powerpoint/2010/main" val="1864829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13.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slide" Target="slide14.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kRBs9x2kj8U"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www.rabincenter.org.il/Items/01981/1922-1995.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tAsojiZFqh0"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5WcjBC91_t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5004048" y="1604392"/>
            <a:ext cx="3746554" cy="1752600"/>
          </a:xfrm>
          <a:solidFill>
            <a:schemeClr val="bg1"/>
          </a:solidFill>
          <a:ln>
            <a:solidFill>
              <a:schemeClr val="tx1"/>
            </a:solidFill>
          </a:ln>
        </p:spPr>
        <p:txBody>
          <a:bodyPr>
            <a:noAutofit/>
          </a:bodyPr>
          <a:lstStyle/>
          <a:p>
            <a:r>
              <a:rPr lang="he-IL" sz="32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יום הזיכרון ה-27 </a:t>
            </a:r>
            <a:br>
              <a:rPr lang="he-IL" sz="32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he-IL" sz="32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ליצחק רבין</a:t>
            </a:r>
          </a:p>
        </p:txBody>
      </p:sp>
      <p:sp>
        <p:nvSpPr>
          <p:cNvPr id="8" name="כותרת משנה 7"/>
          <p:cNvSpPr>
            <a:spLocks noGrp="1"/>
          </p:cNvSpPr>
          <p:nvPr>
            <p:ph type="subTitle" idx="1"/>
          </p:nvPr>
        </p:nvSpPr>
        <p:spPr>
          <a:xfrm>
            <a:off x="5364088" y="3501008"/>
            <a:ext cx="3112369" cy="1752600"/>
          </a:xfrm>
          <a:solidFill>
            <a:schemeClr val="accent1">
              <a:lumMod val="20000"/>
              <a:lumOff val="80000"/>
            </a:schemeClr>
          </a:solidFill>
        </p:spPr>
        <p:txBody>
          <a:bodyPr>
            <a:normAutofit fontScale="92500" lnSpcReduction="20000"/>
          </a:bodyPr>
          <a:lstStyle/>
          <a:p>
            <a:r>
              <a:rPr lang="he-IL" sz="4800" b="1"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הרעות</a:t>
            </a:r>
          </a:p>
          <a:p>
            <a:r>
              <a:rPr lang="he-IL" sz="38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ערכת פעילות לכיתות ז'-י"ב</a:t>
            </a:r>
          </a:p>
        </p:txBody>
      </p:sp>
      <p:pic>
        <p:nvPicPr>
          <p:cNvPr id="7" name="תמונה 6"/>
          <p:cNvPicPr/>
          <p:nvPr/>
        </p:nvPicPr>
        <p:blipFill>
          <a:blip r:embed="rId3" cstate="print">
            <a:extLst>
              <a:ext uri="{28A0092B-C50C-407E-A947-70E740481C1C}">
                <a14:useLocalDpi xmlns:a14="http://schemas.microsoft.com/office/drawing/2010/main" val="0"/>
              </a:ext>
            </a:extLst>
          </a:blip>
          <a:stretch>
            <a:fillRect/>
          </a:stretch>
        </p:blipFill>
        <p:spPr>
          <a:xfrm>
            <a:off x="4662192" y="197356"/>
            <a:ext cx="4302296" cy="1205793"/>
          </a:xfrm>
          <a:prstGeom prst="rect">
            <a:avLst/>
          </a:prstGeom>
        </p:spPr>
      </p:pic>
      <p:pic>
        <p:nvPicPr>
          <p:cNvPr id="3" name="תמונה 2" descr="י">
            <a:extLst>
              <a:ext uri="{FF2B5EF4-FFF2-40B4-BE49-F238E27FC236}">
                <a16:creationId xmlns:a16="http://schemas.microsoft.com/office/drawing/2014/main" id="{D5681217-BF08-DD33-D7EF-426BD71F0F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399" y="418356"/>
            <a:ext cx="4302296" cy="6178996"/>
          </a:xfrm>
          <a:prstGeom prst="rect">
            <a:avLst/>
          </a:prstGeom>
        </p:spPr>
      </p:pic>
    </p:spTree>
    <p:extLst>
      <p:ext uri="{BB962C8B-B14F-4D97-AF65-F5344CB8AC3E}">
        <p14:creationId xmlns:p14="http://schemas.microsoft.com/office/powerpoint/2010/main" val="180208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מלבן 27"/>
          <p:cNvSpPr/>
          <p:nvPr/>
        </p:nvSpPr>
        <p:spPr>
          <a:xfrm>
            <a:off x="3707904" y="1124745"/>
            <a:ext cx="5040560" cy="2808311"/>
          </a:xfrm>
          <a:prstGeom prst="rect">
            <a:avLst/>
          </a:prstGeom>
          <a:solidFill>
            <a:schemeClr val="bg1">
              <a:alpha val="2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800" dirty="0">
                <a:solidFill>
                  <a:schemeClr val="tx1"/>
                </a:solidFill>
                <a:latin typeface="Gisha" panose="020B0502040204020203" pitchFamily="34" charset="-79"/>
                <a:cs typeface="Gisha" panose="020B0502040204020203" pitchFamily="34" charset="-79"/>
              </a:rPr>
              <a:t>בהתייחסו לשיר שכתב, אמר חיים גורי:</a:t>
            </a:r>
          </a:p>
          <a:p>
            <a:endParaRPr lang="he-IL" sz="1800" u="sng" dirty="0">
              <a:solidFill>
                <a:schemeClr val="tx1"/>
              </a:solidFill>
              <a:latin typeface="Gisha" panose="020B0502040204020203" pitchFamily="34" charset="-79"/>
              <a:cs typeface="Gisha" panose="020B0502040204020203" pitchFamily="34" charset="-79"/>
            </a:endParaRPr>
          </a:p>
          <a:p>
            <a:r>
              <a:rPr lang="he-IL" b="0" i="0"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"והיא שעמדה לחברינו ולנו: שאין נוטשים פצוע בשדה; שכולם שווים בפני הסבל והשמחה; שמחלקה היא יותר מיחידה קרבית - היא קשר הרעים; שהיא אהבת דוד ויונתן; שהיא חשובה לא פחות מן הנשק, התחמושת ותוכנית המלחמה".</a:t>
            </a:r>
            <a:endParaRPr lang="he-IL" sz="1800" u="sng"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17" name="מלבן 16"/>
          <p:cNvSpPr/>
          <p:nvPr/>
        </p:nvSpPr>
        <p:spPr>
          <a:xfrm>
            <a:off x="1907704" y="301310"/>
            <a:ext cx="50405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הרעות במעגלי החיים</a:t>
            </a:r>
          </a:p>
        </p:txBody>
      </p:sp>
      <p:pic>
        <p:nvPicPr>
          <p:cNvPr id="4" name="תמונה 3" descr="תמונה שמכילה חץ&#10;&#10;התיאור נוצר באופן אוטומטי">
            <a:extLst>
              <a:ext uri="{FF2B5EF4-FFF2-40B4-BE49-F238E27FC236}">
                <a16:creationId xmlns:a16="http://schemas.microsoft.com/office/drawing/2014/main" id="{13E7F687-29E4-13AE-0818-CD17B9D72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653067"/>
            <a:ext cx="2870833" cy="3003445"/>
          </a:xfrm>
          <a:prstGeom prst="rect">
            <a:avLst/>
          </a:prstGeom>
        </p:spPr>
      </p:pic>
      <p:sp>
        <p:nvSpPr>
          <p:cNvPr id="2" name="מלבן 1">
            <a:extLst>
              <a:ext uri="{FF2B5EF4-FFF2-40B4-BE49-F238E27FC236}">
                <a16:creationId xmlns:a16="http://schemas.microsoft.com/office/drawing/2014/main" id="{5B1AF345-F2CC-3808-AABE-04C9137B1315}"/>
              </a:ext>
            </a:extLst>
          </p:cNvPr>
          <p:cNvSpPr/>
          <p:nvPr/>
        </p:nvSpPr>
        <p:spPr>
          <a:xfrm>
            <a:off x="3701914" y="3933056"/>
            <a:ext cx="5040560" cy="11521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q"/>
            </a:pPr>
            <a:r>
              <a:rPr lang="he-IL" dirty="0">
                <a:solidFill>
                  <a:schemeClr val="tx1"/>
                </a:solidFill>
                <a:latin typeface="Gisha" panose="020B0502040204020203" pitchFamily="34" charset="-79"/>
                <a:cs typeface="Gisha" panose="020B0502040204020203" pitchFamily="34" charset="-79"/>
              </a:rPr>
              <a:t>מהי רעות לפי חיים גורי? </a:t>
            </a:r>
          </a:p>
          <a:p>
            <a:pPr marL="285750" indent="-285750">
              <a:buFont typeface="Wingdings" panose="05000000000000000000" pitchFamily="2" charset="2"/>
              <a:buChar char="q"/>
            </a:pPr>
            <a:r>
              <a:rPr lang="he-IL" dirty="0">
                <a:solidFill>
                  <a:schemeClr val="tx1"/>
                </a:solidFill>
                <a:latin typeface="Gisha" panose="020B0502040204020203" pitchFamily="34" charset="-79"/>
                <a:cs typeface="Gisha" panose="020B0502040204020203" pitchFamily="34" charset="-79"/>
              </a:rPr>
              <a:t>מדוע רעות, כתשתית ערכית, חשובה כל כך לחיינו?</a:t>
            </a:r>
          </a:p>
          <a:p>
            <a:pPr algn="ctr"/>
            <a:endParaRPr lang="he-IL" dirty="0"/>
          </a:p>
        </p:txBody>
      </p:sp>
      <p:sp>
        <p:nvSpPr>
          <p:cNvPr id="5" name="לחצן פעולה: בית 27">
            <a:hlinkClick r:id="rId3" action="ppaction://hlinksldjump"/>
            <a:extLst>
              <a:ext uri="{FF2B5EF4-FFF2-40B4-BE49-F238E27FC236}">
                <a16:creationId xmlns:a16="http://schemas.microsoft.com/office/drawing/2014/main" id="{E9E1A6A9-A31C-8F1F-2094-26897F221E1E}"/>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39472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מלבן 27"/>
          <p:cNvSpPr/>
          <p:nvPr/>
        </p:nvSpPr>
        <p:spPr>
          <a:xfrm>
            <a:off x="3707904" y="1124745"/>
            <a:ext cx="5040560" cy="2808311"/>
          </a:xfrm>
          <a:prstGeom prst="rect">
            <a:avLst/>
          </a:prstGeom>
          <a:solidFill>
            <a:schemeClr val="bg1">
              <a:alpha val="2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1800" u="sng"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17" name="מלבן 16"/>
          <p:cNvSpPr/>
          <p:nvPr/>
        </p:nvSpPr>
        <p:spPr>
          <a:xfrm>
            <a:off x="1907704" y="301310"/>
            <a:ext cx="50405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הרעות במעגלי החיים </a:t>
            </a:r>
          </a:p>
          <a:p>
            <a:pPr algn="ctr"/>
            <a:r>
              <a:rPr lang="he-IL" sz="1100" dirty="0">
                <a:solidFill>
                  <a:schemeClr val="tx1"/>
                </a:solidFill>
                <a:latin typeface="Gisha" panose="020B0502040204020203" pitchFamily="34" charset="-79"/>
                <a:cs typeface="Gisha" panose="020B0502040204020203" pitchFamily="34" charset="-79"/>
              </a:rPr>
              <a:t>אפשר לעבוד בקבוצות קטנות ולאחר מכן במליאה לטובת השוואת תוצרים ודיון</a:t>
            </a:r>
          </a:p>
        </p:txBody>
      </p:sp>
      <p:pic>
        <p:nvPicPr>
          <p:cNvPr id="4" name="תמונה 3" descr="תמונה שמכילה חץ&#10;&#10;התיאור נוצר באופן אוטומטי">
            <a:extLst>
              <a:ext uri="{FF2B5EF4-FFF2-40B4-BE49-F238E27FC236}">
                <a16:creationId xmlns:a16="http://schemas.microsoft.com/office/drawing/2014/main" id="{13E7F687-29E4-13AE-0818-CD17B9D72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19766"/>
            <a:ext cx="1547664" cy="1438233"/>
          </a:xfrm>
          <a:prstGeom prst="rect">
            <a:avLst/>
          </a:prstGeom>
        </p:spPr>
      </p:pic>
      <p:sp>
        <p:nvSpPr>
          <p:cNvPr id="2" name="מלבן 1">
            <a:extLst>
              <a:ext uri="{FF2B5EF4-FFF2-40B4-BE49-F238E27FC236}">
                <a16:creationId xmlns:a16="http://schemas.microsoft.com/office/drawing/2014/main" id="{5B1AF345-F2CC-3808-AABE-04C9137B1315}"/>
              </a:ext>
            </a:extLst>
          </p:cNvPr>
          <p:cNvSpPr/>
          <p:nvPr/>
        </p:nvSpPr>
        <p:spPr>
          <a:xfrm>
            <a:off x="3701914" y="3933056"/>
            <a:ext cx="5040560" cy="11521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תרשים זרימה: מחבר 2">
            <a:extLst>
              <a:ext uri="{FF2B5EF4-FFF2-40B4-BE49-F238E27FC236}">
                <a16:creationId xmlns:a16="http://schemas.microsoft.com/office/drawing/2014/main" id="{B3935FCF-C98B-6BD8-4CE3-04E0C2AE4D7F}"/>
              </a:ext>
            </a:extLst>
          </p:cNvPr>
          <p:cNvSpPr/>
          <p:nvPr/>
        </p:nvSpPr>
        <p:spPr>
          <a:xfrm>
            <a:off x="4676503" y="1628800"/>
            <a:ext cx="4320480" cy="4032447"/>
          </a:xfrm>
          <a:prstGeom prst="flowChartConnector">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תרשים זרימה: מחבר 4">
            <a:extLst>
              <a:ext uri="{FF2B5EF4-FFF2-40B4-BE49-F238E27FC236}">
                <a16:creationId xmlns:a16="http://schemas.microsoft.com/office/drawing/2014/main" id="{899888FA-D797-B6DF-CBF8-C70AD03AD994}"/>
              </a:ext>
            </a:extLst>
          </p:cNvPr>
          <p:cNvSpPr/>
          <p:nvPr/>
        </p:nvSpPr>
        <p:spPr>
          <a:xfrm>
            <a:off x="5324575" y="2241761"/>
            <a:ext cx="3024336" cy="2952328"/>
          </a:xfrm>
          <a:prstGeom prst="flowChartConnector">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תרשים זרימה: מחבר 5">
            <a:extLst>
              <a:ext uri="{FF2B5EF4-FFF2-40B4-BE49-F238E27FC236}">
                <a16:creationId xmlns:a16="http://schemas.microsoft.com/office/drawing/2014/main" id="{D9C546E4-FA02-6599-DC0A-B9DCAA1E5BA2}"/>
              </a:ext>
            </a:extLst>
          </p:cNvPr>
          <p:cNvSpPr/>
          <p:nvPr/>
        </p:nvSpPr>
        <p:spPr>
          <a:xfrm>
            <a:off x="6238448" y="3151233"/>
            <a:ext cx="1152128" cy="1152128"/>
          </a:xfrm>
          <a:prstGeom prst="flowChartConnector">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חץ: ימינה 6">
            <a:extLst>
              <a:ext uri="{FF2B5EF4-FFF2-40B4-BE49-F238E27FC236}">
                <a16:creationId xmlns:a16="http://schemas.microsoft.com/office/drawing/2014/main" id="{2DDFFC66-DABB-6A0D-7E9F-9726941523B6}"/>
              </a:ext>
            </a:extLst>
          </p:cNvPr>
          <p:cNvSpPr/>
          <p:nvPr/>
        </p:nvSpPr>
        <p:spPr>
          <a:xfrm rot="5400000">
            <a:off x="6747753" y="2231597"/>
            <a:ext cx="1423666" cy="56836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8ADE9170-364A-A4CE-B4EC-92020DCAF699}"/>
              </a:ext>
            </a:extLst>
          </p:cNvPr>
          <p:cNvSpPr/>
          <p:nvPr/>
        </p:nvSpPr>
        <p:spPr>
          <a:xfrm>
            <a:off x="560932" y="1515180"/>
            <a:ext cx="3467499" cy="351909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latin typeface="Gisha" panose="020B0502040204020203" pitchFamily="34" charset="-79"/>
                <a:cs typeface="Gisha" panose="020B0502040204020203" pitchFamily="34" charset="-79"/>
              </a:rPr>
              <a:t>להלן שלושה מעגלים המייצגים את מעגלי החיים.</a:t>
            </a:r>
          </a:p>
          <a:p>
            <a:endParaRPr lang="he-IL" dirty="0">
              <a:solidFill>
                <a:srgbClr val="002060"/>
              </a:solidFill>
              <a:latin typeface="Gisha" panose="020B0502040204020203" pitchFamily="34" charset="-79"/>
              <a:cs typeface="Gisha" panose="020B0502040204020203" pitchFamily="34" charset="-79"/>
            </a:endParaRPr>
          </a:p>
          <a:p>
            <a:pPr marL="285750" indent="-285750">
              <a:buFont typeface="Wingdings" panose="05000000000000000000" pitchFamily="2" charset="2"/>
              <a:buChar char="q"/>
            </a:pPr>
            <a:r>
              <a:rPr lang="he-IL" dirty="0">
                <a:solidFill>
                  <a:srgbClr val="002060"/>
                </a:solidFill>
                <a:latin typeface="Gisha" panose="020B0502040204020203" pitchFamily="34" charset="-79"/>
                <a:cs typeface="Gisha" panose="020B0502040204020203" pitchFamily="34" charset="-79"/>
              </a:rPr>
              <a:t>הציעו שם לכל מעגל.</a:t>
            </a:r>
          </a:p>
          <a:p>
            <a:pPr marL="285750" indent="-285750">
              <a:buFont typeface="Wingdings" panose="05000000000000000000" pitchFamily="2" charset="2"/>
              <a:buChar char="q"/>
            </a:pPr>
            <a:r>
              <a:rPr lang="he-IL" dirty="0">
                <a:solidFill>
                  <a:srgbClr val="002060"/>
                </a:solidFill>
                <a:latin typeface="Gisha" panose="020B0502040204020203" pitchFamily="34" charset="-79"/>
                <a:cs typeface="Gisha" panose="020B0502040204020203" pitchFamily="34" charset="-79"/>
              </a:rPr>
              <a:t>האם נדרש מעגל נוסף? אם כן, מהו?</a:t>
            </a:r>
          </a:p>
          <a:p>
            <a:pPr marL="285750" indent="-285750">
              <a:buFont typeface="Wingdings" panose="05000000000000000000" pitchFamily="2" charset="2"/>
              <a:buChar char="q"/>
            </a:pPr>
            <a:r>
              <a:rPr lang="he-IL" dirty="0">
                <a:solidFill>
                  <a:srgbClr val="002060"/>
                </a:solidFill>
                <a:latin typeface="Gisha" panose="020B0502040204020203" pitchFamily="34" charset="-79"/>
                <a:cs typeface="Gisha" panose="020B0502040204020203" pitchFamily="34" charset="-79"/>
              </a:rPr>
              <a:t>נסו לחשוב על דרך שבה רעות מתבטאת או עשויה להתבטא בכל אחד מהמעגלים הלכה למעשה. </a:t>
            </a:r>
          </a:p>
          <a:p>
            <a:pPr marL="285750" indent="-285750">
              <a:buFont typeface="Wingdings" panose="05000000000000000000" pitchFamily="2" charset="2"/>
              <a:buChar char="q"/>
            </a:pPr>
            <a:r>
              <a:rPr lang="he-IL" dirty="0">
                <a:solidFill>
                  <a:srgbClr val="002060"/>
                </a:solidFill>
                <a:latin typeface="Gisha" panose="020B0502040204020203" pitchFamily="34" charset="-79"/>
                <a:cs typeface="Gisha" panose="020B0502040204020203" pitchFamily="34" charset="-79"/>
              </a:rPr>
              <a:t>האם הכרחי שתתקיים רעות בכל אחד ממעגלי החיים? מדוע?</a:t>
            </a:r>
          </a:p>
          <a:p>
            <a:pPr marL="285750" indent="-285750">
              <a:buFont typeface="Wingdings" panose="05000000000000000000" pitchFamily="2" charset="2"/>
              <a:buChar char="q"/>
            </a:pPr>
            <a:r>
              <a:rPr lang="he-IL" dirty="0">
                <a:solidFill>
                  <a:srgbClr val="002060"/>
                </a:solidFill>
                <a:latin typeface="Gisha" panose="020B0502040204020203" pitchFamily="34" charset="-79"/>
                <a:cs typeface="Gisha" panose="020B0502040204020203" pitchFamily="34" charset="-79"/>
              </a:rPr>
              <a:t>מה המחיר של היעדרה של רעות מאחד ממעגלי החיים?</a:t>
            </a:r>
          </a:p>
        </p:txBody>
      </p:sp>
      <p:sp>
        <p:nvSpPr>
          <p:cNvPr id="10" name="חץ: ימינה 9">
            <a:extLst>
              <a:ext uri="{FF2B5EF4-FFF2-40B4-BE49-F238E27FC236}">
                <a16:creationId xmlns:a16="http://schemas.microsoft.com/office/drawing/2014/main" id="{9B5CC47A-2FE8-5E85-780E-91EC10185A20}"/>
              </a:ext>
            </a:extLst>
          </p:cNvPr>
          <p:cNvSpPr/>
          <p:nvPr/>
        </p:nvSpPr>
        <p:spPr>
          <a:xfrm rot="5400000">
            <a:off x="5145422" y="4301639"/>
            <a:ext cx="1402597" cy="568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לחצן פעולה: בית 27">
            <a:hlinkClick r:id="rId3" action="ppaction://hlinksldjump"/>
            <a:extLst>
              <a:ext uri="{FF2B5EF4-FFF2-40B4-BE49-F238E27FC236}">
                <a16:creationId xmlns:a16="http://schemas.microsoft.com/office/drawing/2014/main" id="{FFA43F8D-8B17-4135-850E-7585FDCEA446}"/>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319137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מלבן 27"/>
          <p:cNvSpPr/>
          <p:nvPr/>
        </p:nvSpPr>
        <p:spPr>
          <a:xfrm>
            <a:off x="2483768" y="1124745"/>
            <a:ext cx="4752528" cy="2448271"/>
          </a:xfrm>
          <a:prstGeom prst="rect">
            <a:avLst/>
          </a:prstGeom>
          <a:solidFill>
            <a:schemeClr val="bg1">
              <a:alpha val="2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800" dirty="0">
                <a:solidFill>
                  <a:schemeClr val="tx1"/>
                </a:solidFill>
                <a:latin typeface="Gisha" panose="020B0502040204020203" pitchFamily="34" charset="-79"/>
                <a:cs typeface="Gisha" panose="020B0502040204020203" pitchFamily="34" charset="-79"/>
              </a:rPr>
              <a:t>בריאיון אחר בנוגע לשיר "הרעות", הסביר גורי: </a:t>
            </a:r>
          </a:p>
          <a:p>
            <a:endParaRPr lang="he-IL" sz="1800" dirty="0">
              <a:solidFill>
                <a:schemeClr val="tx1"/>
              </a:solidFill>
              <a:latin typeface="Gisha" panose="020B0502040204020203" pitchFamily="34" charset="-79"/>
              <a:cs typeface="Gisha" panose="020B0502040204020203" pitchFamily="34" charset="-79"/>
            </a:endParaRPr>
          </a:p>
          <a:p>
            <a:r>
              <a:rPr lang="he-IL" b="0" i="0" dirty="0">
                <a:solidFill>
                  <a:schemeClr val="tx2"/>
                </a:solidFill>
                <a:effectLst/>
                <a:latin typeface="Gisha" panose="020B0502040204020203" pitchFamily="34" charset="-79"/>
                <a:cs typeface="Gisha" panose="020B0502040204020203" pitchFamily="34" charset="-79"/>
              </a:rPr>
              <a:t>"</a:t>
            </a:r>
            <a:r>
              <a:rPr lang="he-IL" b="1" i="0"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הרעות</a:t>
            </a:r>
            <a:r>
              <a:rPr lang="he-IL" b="0" i="0" dirty="0">
                <a:solidFill>
                  <a:schemeClr val="tx2"/>
                </a:solidFill>
                <a:effectLst/>
                <a:latin typeface="Gisha" panose="020B0502040204020203" pitchFamily="34" charset="-79"/>
                <a:cs typeface="Gisha" panose="020B0502040204020203" pitchFamily="34" charset="-79"/>
              </a:rPr>
              <a:t> במובן של המחויבות הזו שאנחנו חייבים אחד לשני... והמחיר שאנחנו משלמים בשם האחר שאיתנו, למען האחר שאיתנו".</a:t>
            </a:r>
            <a:endParaRPr lang="he-IL" dirty="0">
              <a:solidFill>
                <a:schemeClr val="tx2"/>
              </a:solidFill>
              <a:latin typeface="Gisha" panose="020B0502040204020203" pitchFamily="34" charset="-79"/>
              <a:cs typeface="Gisha" panose="020B0502040204020203" pitchFamily="34" charset="-79"/>
            </a:endParaRPr>
          </a:p>
          <a:p>
            <a:endParaRPr lang="he-IL" sz="1800" dirty="0">
              <a:solidFill>
                <a:schemeClr val="tx1"/>
              </a:solidFill>
              <a:latin typeface="Gisha" panose="020B0502040204020203" pitchFamily="34" charset="-79"/>
              <a:cs typeface="Gisha" panose="020B0502040204020203" pitchFamily="34" charset="-79"/>
            </a:endParaRPr>
          </a:p>
        </p:txBody>
      </p:sp>
      <p:sp>
        <p:nvSpPr>
          <p:cNvPr id="17" name="מלבן 16"/>
          <p:cNvSpPr/>
          <p:nvPr/>
        </p:nvSpPr>
        <p:spPr>
          <a:xfrm>
            <a:off x="1907704" y="301310"/>
            <a:ext cx="50405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הרעות במעגלי החיים</a:t>
            </a:r>
          </a:p>
        </p:txBody>
      </p:sp>
      <p:pic>
        <p:nvPicPr>
          <p:cNvPr id="4" name="תמונה 3" descr="תמונה שמכילה חץ&#10;&#10;התיאור נוצר באופן אוטומטי">
            <a:extLst>
              <a:ext uri="{FF2B5EF4-FFF2-40B4-BE49-F238E27FC236}">
                <a16:creationId xmlns:a16="http://schemas.microsoft.com/office/drawing/2014/main" id="{13E7F687-29E4-13AE-0818-CD17B9D72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653067"/>
            <a:ext cx="2870833" cy="3003445"/>
          </a:xfrm>
          <a:prstGeom prst="rect">
            <a:avLst/>
          </a:prstGeom>
        </p:spPr>
      </p:pic>
      <p:sp>
        <p:nvSpPr>
          <p:cNvPr id="5" name="תיבת טקסט 4">
            <a:extLst>
              <a:ext uri="{FF2B5EF4-FFF2-40B4-BE49-F238E27FC236}">
                <a16:creationId xmlns:a16="http://schemas.microsoft.com/office/drawing/2014/main" id="{99F75AAE-8C99-564E-8C68-21AEB983885F}"/>
              </a:ext>
            </a:extLst>
          </p:cNvPr>
          <p:cNvSpPr txBox="1"/>
          <p:nvPr/>
        </p:nvSpPr>
        <p:spPr>
          <a:xfrm>
            <a:off x="4067944" y="3789040"/>
            <a:ext cx="4824536" cy="2308324"/>
          </a:xfrm>
          <a:prstGeom prst="rect">
            <a:avLst/>
          </a:prstGeom>
          <a:noFill/>
        </p:spPr>
        <p:txBody>
          <a:bodyPr wrap="square">
            <a:spAutoFit/>
          </a:bodyPr>
          <a:lstStyle/>
          <a:p>
            <a:r>
              <a:rPr lang="he-IL" dirty="0">
                <a:latin typeface="Gisha" panose="020B0502040204020203" pitchFamily="34" charset="-79"/>
                <a:cs typeface="Gisha" panose="020B0502040204020203" pitchFamily="34" charset="-79"/>
              </a:rPr>
              <a:t>גורי זיהה רעות כמחויבות. הוא אפיין אותה כ</a:t>
            </a:r>
            <a:r>
              <a:rPr lang="he-IL" b="0" i="0" dirty="0">
                <a:solidFill>
                  <a:schemeClr val="tx2"/>
                </a:solidFill>
                <a:effectLst/>
                <a:latin typeface="Gisha" panose="020B0502040204020203" pitchFamily="34" charset="-79"/>
                <a:cs typeface="Gisha" panose="020B0502040204020203" pitchFamily="34" charset="-79"/>
              </a:rPr>
              <a:t>"מחיר שאנחנו משלמים בשם האחר שאיתנו, למען האחר שאיתנו"</a:t>
            </a:r>
          </a:p>
          <a:p>
            <a:pPr marL="285750" indent="-285750">
              <a:buFont typeface="Wingdings" panose="05000000000000000000" pitchFamily="2" charset="2"/>
              <a:buChar char="q"/>
            </a:pPr>
            <a:r>
              <a:rPr lang="he-IL" dirty="0">
                <a:latin typeface="Gisha" panose="020B0502040204020203" pitchFamily="34" charset="-79"/>
                <a:cs typeface="Gisha" panose="020B0502040204020203" pitchFamily="34" charset="-79"/>
              </a:rPr>
              <a:t>למה לדעתכם מתכוון גורי בדברים אלה?</a:t>
            </a:r>
          </a:p>
          <a:p>
            <a:pPr marL="285750" indent="-285750">
              <a:buFont typeface="Wingdings" panose="05000000000000000000" pitchFamily="2" charset="2"/>
              <a:buChar char="q"/>
            </a:pPr>
            <a:r>
              <a:rPr lang="he-IL" b="0" i="0" dirty="0">
                <a:effectLst/>
                <a:latin typeface="Gisha" panose="020B0502040204020203" pitchFamily="34" charset="-79"/>
                <a:cs typeface="Gisha" panose="020B0502040204020203" pitchFamily="34" charset="-79"/>
              </a:rPr>
              <a:t>האם </a:t>
            </a:r>
            <a:r>
              <a:rPr lang="he-IL" dirty="0">
                <a:latin typeface="Gisha" panose="020B0502040204020203" pitchFamily="34" charset="-79"/>
                <a:cs typeface="Gisha" panose="020B0502040204020203" pitchFamily="34" charset="-79"/>
              </a:rPr>
              <a:t>תוכלו לחשוב על מקרים או על סיפורים, ממקור אישי או תקשורתי, המדגימים את דבריו?</a:t>
            </a:r>
          </a:p>
          <a:p>
            <a:pPr marL="285750" indent="-285750">
              <a:buFont typeface="Wingdings" panose="05000000000000000000" pitchFamily="2" charset="2"/>
              <a:buChar char="q"/>
            </a:pPr>
            <a:r>
              <a:rPr lang="he-IL" sz="1800" dirty="0">
                <a:effectLst/>
                <a:latin typeface="Calibri" panose="020F0502020204030204" pitchFamily="34" charset="0"/>
                <a:ea typeface="Calibri" panose="020F0502020204030204" pitchFamily="34" charset="0"/>
                <a:cs typeface="Arial" panose="020B0604020202020204" pitchFamily="34" charset="0"/>
                <a:hlinkClick r:id="rId3" action="ppaction://hlinksldjump"/>
              </a:rPr>
              <a:t>בשקופית הבאה </a:t>
            </a:r>
            <a:r>
              <a:rPr lang="he-IL" sz="1800" dirty="0">
                <a:effectLst/>
                <a:latin typeface="Calibri" panose="020F0502020204030204" pitchFamily="34" charset="0"/>
                <a:ea typeface="Calibri" panose="020F0502020204030204" pitchFamily="34" charset="0"/>
                <a:cs typeface="Arial" panose="020B0604020202020204" pitchFamily="34" charset="0"/>
              </a:rPr>
              <a:t>כמה דוגמות הממחישות ציטוט זה. מה עוררו בכם סיפורים אישיים אלו?</a:t>
            </a:r>
            <a:endParaRPr lang="he-IL" b="0" i="0" dirty="0">
              <a:effectLst/>
              <a:latin typeface="Gisha" panose="020B0502040204020203" pitchFamily="34" charset="-79"/>
              <a:cs typeface="Gisha" panose="020B0502040204020203" pitchFamily="34" charset="-79"/>
            </a:endParaRPr>
          </a:p>
        </p:txBody>
      </p:sp>
      <p:sp>
        <p:nvSpPr>
          <p:cNvPr id="3" name="לחצן פעולה: בית 27">
            <a:hlinkClick r:id="rId4" action="ppaction://hlinksldjump"/>
            <a:extLst>
              <a:ext uri="{FF2B5EF4-FFF2-40B4-BE49-F238E27FC236}">
                <a16:creationId xmlns:a16="http://schemas.microsoft.com/office/drawing/2014/main" id="{6AD0360F-A4F9-4B17-051D-F4D92C2342FD}"/>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423857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מלבן 16"/>
          <p:cNvSpPr/>
          <p:nvPr/>
        </p:nvSpPr>
        <p:spPr>
          <a:xfrm>
            <a:off x="2308407" y="284783"/>
            <a:ext cx="50405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פני הרעות במעגלי החיים</a:t>
            </a:r>
          </a:p>
        </p:txBody>
      </p:sp>
      <p:pic>
        <p:nvPicPr>
          <p:cNvPr id="4" name="תמונה 3" descr="תמונה שמכילה חץ&#10;&#10;התיאור נוצר באופן אוטומטי">
            <a:extLst>
              <a:ext uri="{FF2B5EF4-FFF2-40B4-BE49-F238E27FC236}">
                <a16:creationId xmlns:a16="http://schemas.microsoft.com/office/drawing/2014/main" id="{13E7F687-29E4-13AE-0818-CD17B9D72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4170482"/>
            <a:ext cx="2376264" cy="2486030"/>
          </a:xfrm>
          <a:prstGeom prst="rect">
            <a:avLst/>
          </a:prstGeom>
        </p:spPr>
      </p:pic>
      <p:sp>
        <p:nvSpPr>
          <p:cNvPr id="3" name="תיבת טקסט 2">
            <a:extLst>
              <a:ext uri="{FF2B5EF4-FFF2-40B4-BE49-F238E27FC236}">
                <a16:creationId xmlns:a16="http://schemas.microsoft.com/office/drawing/2014/main" id="{8D834AA2-CDB1-E1C3-3A04-FFAD58DB8D4E}"/>
              </a:ext>
            </a:extLst>
          </p:cNvPr>
          <p:cNvSpPr txBox="1"/>
          <p:nvPr/>
        </p:nvSpPr>
        <p:spPr>
          <a:xfrm>
            <a:off x="6143880" y="3458247"/>
            <a:ext cx="2733676" cy="738664"/>
          </a:xfrm>
          <a:prstGeom prst="rect">
            <a:avLst/>
          </a:prstGeom>
          <a:noFill/>
        </p:spPr>
        <p:txBody>
          <a:bodyPr wrap="square">
            <a:spAutoFit/>
          </a:bodyPr>
          <a:lstStyle/>
          <a:p>
            <a:pPr algn="r" fontAlgn="base"/>
            <a:r>
              <a:rPr lang="he-IL" sz="1400" dirty="0">
                <a:solidFill>
                  <a:srgbClr val="666666"/>
                </a:solidFill>
                <a:effectLst/>
                <a:latin typeface="Gisha" panose="020B0502040204020203" pitchFamily="34" charset="-79"/>
                <a:cs typeface="Gisha" panose="020B0502040204020203" pitchFamily="34" charset="-79"/>
              </a:rPr>
              <a:t>מוטי בן שבת בן ה-38 נהרג כשסייע לחלץ יושבי רכב שנלכד בשיטפון בנהריה.</a:t>
            </a:r>
          </a:p>
        </p:txBody>
      </p:sp>
      <p:sp>
        <p:nvSpPr>
          <p:cNvPr id="9" name="תיבת טקסט 8">
            <a:extLst>
              <a:ext uri="{FF2B5EF4-FFF2-40B4-BE49-F238E27FC236}">
                <a16:creationId xmlns:a16="http://schemas.microsoft.com/office/drawing/2014/main" id="{AFE6D944-8496-A19B-01C3-82F70DF4C227}"/>
              </a:ext>
            </a:extLst>
          </p:cNvPr>
          <p:cNvSpPr txBox="1"/>
          <p:nvPr/>
        </p:nvSpPr>
        <p:spPr>
          <a:xfrm>
            <a:off x="3434898" y="5015051"/>
            <a:ext cx="2733675" cy="738664"/>
          </a:xfrm>
          <a:prstGeom prst="rect">
            <a:avLst/>
          </a:prstGeom>
          <a:noFill/>
        </p:spPr>
        <p:txBody>
          <a:bodyPr wrap="square">
            <a:spAutoFit/>
          </a:bodyPr>
          <a:lstStyle/>
          <a:p>
            <a:pPr fontAlgn="base"/>
            <a:r>
              <a:rPr lang="he-IL" sz="1400" b="0" i="0" dirty="0">
                <a:solidFill>
                  <a:schemeClr val="tx1">
                    <a:lumMod val="50000"/>
                    <a:lumOff val="50000"/>
                  </a:schemeClr>
                </a:solidFill>
                <a:effectLst/>
                <a:latin typeface="Gisha" panose="020B0502040204020203" pitchFamily="34" charset="-79"/>
                <a:cs typeface="Gisha" panose="020B0502040204020203" pitchFamily="34" charset="-79"/>
              </a:rPr>
              <a:t>מיכאל בן </a:t>
            </a:r>
            <a:r>
              <a:rPr lang="he-IL" sz="1400" b="0" i="0" dirty="0" err="1">
                <a:solidFill>
                  <a:schemeClr val="tx1">
                    <a:lumMod val="50000"/>
                    <a:lumOff val="50000"/>
                  </a:schemeClr>
                </a:solidFill>
                <a:effectLst/>
                <a:latin typeface="Gisha" panose="020B0502040204020203" pitchFamily="34" charset="-79"/>
                <a:cs typeface="Gisha" panose="020B0502040204020203" pitchFamily="34" charset="-79"/>
              </a:rPr>
              <a:t>זיקרי</a:t>
            </a:r>
            <a:r>
              <a:rPr lang="he-IL" sz="1400" b="0" i="0" dirty="0">
                <a:solidFill>
                  <a:schemeClr val="tx1">
                    <a:lumMod val="50000"/>
                    <a:lumOff val="50000"/>
                  </a:schemeClr>
                </a:solidFill>
                <a:effectLst/>
                <a:latin typeface="Gisha" panose="020B0502040204020203" pitchFamily="34" charset="-79"/>
                <a:cs typeface="Gisha" panose="020B0502040204020203" pitchFamily="34" charset="-79"/>
              </a:rPr>
              <a:t> הציל את חייהם של שלושת בני משפחת </a:t>
            </a:r>
            <a:r>
              <a:rPr lang="he-IL" sz="1400" b="0" i="0" dirty="0" err="1">
                <a:solidFill>
                  <a:schemeClr val="tx1">
                    <a:lumMod val="50000"/>
                    <a:lumOff val="50000"/>
                  </a:schemeClr>
                </a:solidFill>
                <a:effectLst/>
                <a:latin typeface="Gisha" panose="020B0502040204020203" pitchFamily="34" charset="-79"/>
                <a:cs typeface="Gisha" panose="020B0502040204020203" pitchFamily="34" charset="-79"/>
              </a:rPr>
              <a:t>אלקרם</a:t>
            </a:r>
            <a:r>
              <a:rPr lang="he-IL" sz="1400" b="0" i="0" dirty="0">
                <a:solidFill>
                  <a:schemeClr val="tx1">
                    <a:lumMod val="50000"/>
                    <a:lumOff val="50000"/>
                  </a:schemeClr>
                </a:solidFill>
                <a:effectLst/>
                <a:latin typeface="Gisha" panose="020B0502040204020203" pitchFamily="34" charset="-79"/>
                <a:cs typeface="Gisha" panose="020B0502040204020203" pitchFamily="34" charset="-79"/>
              </a:rPr>
              <a:t>, אך הוא עצמו טבע למוות.</a:t>
            </a:r>
          </a:p>
        </p:txBody>
      </p:sp>
      <p:sp>
        <p:nvSpPr>
          <p:cNvPr id="18" name="תיבת טקסט 17">
            <a:extLst>
              <a:ext uri="{FF2B5EF4-FFF2-40B4-BE49-F238E27FC236}">
                <a16:creationId xmlns:a16="http://schemas.microsoft.com/office/drawing/2014/main" id="{00C4BB30-EF2D-C8E0-0B05-2FF95EDD1BDA}"/>
              </a:ext>
            </a:extLst>
          </p:cNvPr>
          <p:cNvSpPr txBox="1"/>
          <p:nvPr/>
        </p:nvSpPr>
        <p:spPr>
          <a:xfrm>
            <a:off x="-141083" y="3042829"/>
            <a:ext cx="3672408" cy="1169551"/>
          </a:xfrm>
          <a:prstGeom prst="rect">
            <a:avLst/>
          </a:prstGeom>
          <a:noFill/>
        </p:spPr>
        <p:txBody>
          <a:bodyPr wrap="square">
            <a:spAutoFit/>
          </a:bodyPr>
          <a:lstStyle/>
          <a:p>
            <a:r>
              <a:rPr lang="he-IL" sz="1400" b="0" i="0" dirty="0">
                <a:solidFill>
                  <a:schemeClr val="tx1">
                    <a:lumMod val="50000"/>
                    <a:lumOff val="50000"/>
                  </a:schemeClr>
                </a:solidFill>
                <a:effectLst/>
                <a:latin typeface="Gisha" panose="020B0502040204020203" pitchFamily="34" charset="-79"/>
                <a:cs typeface="Gisha" panose="020B0502040204020203" pitchFamily="34" charset="-79"/>
              </a:rPr>
              <a:t>בעת הפיגוע בבני ברק, שבו נרצחו חמישה בני אדם, היה </a:t>
            </a:r>
            <a:r>
              <a:rPr lang="he-IL" sz="1400" b="0" i="0" dirty="0" err="1">
                <a:solidFill>
                  <a:schemeClr val="tx1">
                    <a:lumMod val="50000"/>
                    <a:lumOff val="50000"/>
                  </a:schemeClr>
                </a:solidFill>
                <a:effectLst/>
                <a:latin typeface="Gisha" panose="020B0502040204020203" pitchFamily="34" charset="-79"/>
                <a:cs typeface="Gisha" panose="020B0502040204020203" pitchFamily="34" charset="-79"/>
              </a:rPr>
              <a:t>רס"מ</a:t>
            </a:r>
            <a:r>
              <a:rPr lang="he-IL" sz="1400" b="0" i="0" dirty="0">
                <a:solidFill>
                  <a:schemeClr val="tx1">
                    <a:lumMod val="50000"/>
                    <a:lumOff val="50000"/>
                  </a:schemeClr>
                </a:solidFill>
                <a:effectLst/>
                <a:latin typeface="Gisha" panose="020B0502040204020203" pitchFamily="34" charset="-79"/>
                <a:cs typeface="Gisha" panose="020B0502040204020203" pitchFamily="34" charset="-79"/>
              </a:rPr>
              <a:t> אמיר חורי בין הראשונים להגיע לזירה. הוא הסתער, ירה והרג את המחבל, ובכך עצר את מסע הרצח. בעת חילופי הירי, נפגע </a:t>
            </a:r>
            <a:r>
              <a:rPr lang="he-IL" sz="1400" dirty="0">
                <a:solidFill>
                  <a:schemeClr val="tx1">
                    <a:lumMod val="50000"/>
                    <a:lumOff val="50000"/>
                  </a:schemeClr>
                </a:solidFill>
                <a:latin typeface="Gisha" panose="020B0502040204020203" pitchFamily="34" charset="-79"/>
                <a:cs typeface="Gisha" panose="020B0502040204020203" pitchFamily="34" charset="-79"/>
              </a:rPr>
              <a:t>חורי באורח </a:t>
            </a:r>
            <a:r>
              <a:rPr lang="he-IL" sz="1400" b="0" i="0" dirty="0">
                <a:solidFill>
                  <a:schemeClr val="tx1">
                    <a:lumMod val="50000"/>
                    <a:lumOff val="50000"/>
                  </a:schemeClr>
                </a:solidFill>
                <a:effectLst/>
                <a:latin typeface="Gisha" panose="020B0502040204020203" pitchFamily="34" charset="-79"/>
                <a:cs typeface="Gisha" panose="020B0502040204020203" pitchFamily="34" charset="-79"/>
              </a:rPr>
              <a:t>אנוש ומת מפצעיו. </a:t>
            </a:r>
            <a:endParaRPr lang="he-IL" sz="1400" dirty="0">
              <a:solidFill>
                <a:schemeClr val="tx1">
                  <a:lumMod val="50000"/>
                  <a:lumOff val="50000"/>
                </a:schemeClr>
              </a:solidFill>
              <a:latin typeface="Gisha" panose="020B0502040204020203" pitchFamily="34" charset="-79"/>
              <a:cs typeface="Gisha" panose="020B0502040204020203" pitchFamily="34" charset="-79"/>
            </a:endParaRPr>
          </a:p>
        </p:txBody>
      </p:sp>
      <p:sp>
        <p:nvSpPr>
          <p:cNvPr id="22" name="תיבת טקסט 21">
            <a:extLst>
              <a:ext uri="{FF2B5EF4-FFF2-40B4-BE49-F238E27FC236}">
                <a16:creationId xmlns:a16="http://schemas.microsoft.com/office/drawing/2014/main" id="{5A74E57A-B387-B433-7098-E9D8CE00E02D}"/>
              </a:ext>
            </a:extLst>
          </p:cNvPr>
          <p:cNvSpPr txBox="1"/>
          <p:nvPr/>
        </p:nvSpPr>
        <p:spPr>
          <a:xfrm>
            <a:off x="3560691" y="3538573"/>
            <a:ext cx="2430016" cy="954107"/>
          </a:xfrm>
          <a:prstGeom prst="rect">
            <a:avLst/>
          </a:prstGeom>
          <a:noFill/>
        </p:spPr>
        <p:txBody>
          <a:bodyPr wrap="square">
            <a:spAutoFit/>
          </a:bodyPr>
          <a:lstStyle/>
          <a:p>
            <a:r>
              <a:rPr lang="he-IL" sz="1400" b="0" i="0">
                <a:solidFill>
                  <a:schemeClr val="tx1">
                    <a:lumMod val="50000"/>
                    <a:lumOff val="50000"/>
                  </a:schemeClr>
                </a:solidFill>
                <a:effectLst/>
                <a:latin typeface="Gisha" panose="020B0502040204020203" pitchFamily="34" charset="-79"/>
                <a:cs typeface="Gisha" panose="020B0502040204020203" pitchFamily="34" charset="-79"/>
              </a:rPr>
              <a:t>הדס ויאיר שימל; כל אחד מהם </a:t>
            </a:r>
          </a:p>
          <a:p>
            <a:r>
              <a:rPr lang="he-IL" sz="1400" b="0" i="0">
                <a:solidFill>
                  <a:schemeClr val="tx1">
                    <a:lumMod val="50000"/>
                    <a:lumOff val="50000"/>
                  </a:schemeClr>
                </a:solidFill>
                <a:effectLst/>
                <a:latin typeface="Gisha" panose="020B0502040204020203" pitchFamily="34" charset="-79"/>
                <a:cs typeface="Gisha" panose="020B0502040204020203" pitchFamily="34" charset="-79"/>
              </a:rPr>
              <a:t>תרם כליה לאנשים שלא הכירו </a:t>
            </a:r>
          </a:p>
          <a:p>
            <a:r>
              <a:rPr lang="he-IL" sz="1400" b="0" i="0">
                <a:solidFill>
                  <a:schemeClr val="tx1">
                    <a:lumMod val="50000"/>
                    <a:lumOff val="50000"/>
                  </a:schemeClr>
                </a:solidFill>
                <a:effectLst/>
                <a:latin typeface="Gisha" panose="020B0502040204020203" pitchFamily="34" charset="-79"/>
                <a:cs typeface="Gisha" panose="020B0502040204020203" pitchFamily="34" charset="-79"/>
              </a:rPr>
              <a:t>(הדס לילדה בת 8, יאיר לבחור צעיר) </a:t>
            </a:r>
            <a:endParaRPr lang="he-IL" sz="1400" dirty="0">
              <a:solidFill>
                <a:schemeClr val="tx1">
                  <a:lumMod val="50000"/>
                  <a:lumOff val="50000"/>
                </a:schemeClr>
              </a:solidFill>
              <a:latin typeface="Gisha" panose="020B0502040204020203" pitchFamily="34" charset="-79"/>
              <a:cs typeface="Gisha" panose="020B0502040204020203" pitchFamily="34" charset="-79"/>
            </a:endParaRPr>
          </a:p>
        </p:txBody>
      </p:sp>
      <p:sp>
        <p:nvSpPr>
          <p:cNvPr id="24" name="תיבת טקסט 23">
            <a:extLst>
              <a:ext uri="{FF2B5EF4-FFF2-40B4-BE49-F238E27FC236}">
                <a16:creationId xmlns:a16="http://schemas.microsoft.com/office/drawing/2014/main" id="{3EA7C374-F56D-B451-A5ED-6D23775E361F}"/>
              </a:ext>
            </a:extLst>
          </p:cNvPr>
          <p:cNvSpPr txBox="1"/>
          <p:nvPr/>
        </p:nvSpPr>
        <p:spPr>
          <a:xfrm>
            <a:off x="3675731" y="808516"/>
            <a:ext cx="4585062" cy="584775"/>
          </a:xfrm>
          <a:prstGeom prst="rect">
            <a:avLst/>
          </a:prstGeom>
          <a:noFill/>
        </p:spPr>
        <p:txBody>
          <a:bodyPr wrap="square">
            <a:spAutoFit/>
          </a:bodyPr>
          <a:lstStyle/>
          <a:p>
            <a:pPr algn="ctr"/>
            <a:r>
              <a:rPr lang="he-IL" sz="1600" b="0" i="0"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מבחנה הגדול של הרעות הוא במקרים </a:t>
            </a:r>
            <a:r>
              <a:rPr lang="he-IL" sz="1600"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שבהם צד אחד צריך </a:t>
            </a:r>
            <a:r>
              <a:rPr lang="he-IL" sz="1600" b="0" i="0"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לוותר על האינטרסים שלו כדי להטיב עם זולתו.</a:t>
            </a:r>
            <a:endParaRPr lang="he-IL" sz="1600"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10" name="Arrow: Right 9">
            <a:hlinkClick r:id="rId3" action="ppaction://hlinksldjump"/>
            <a:extLst>
              <a:ext uri="{FF2B5EF4-FFF2-40B4-BE49-F238E27FC236}">
                <a16:creationId xmlns:a16="http://schemas.microsoft.com/office/drawing/2014/main" id="{2F1B39E6-CF02-8A38-28A7-AEDDE3F5F59A}"/>
              </a:ext>
            </a:extLst>
          </p:cNvPr>
          <p:cNvSpPr/>
          <p:nvPr/>
        </p:nvSpPr>
        <p:spPr>
          <a:xfrm>
            <a:off x="8393168" y="6403041"/>
            <a:ext cx="590748" cy="392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5" name="תמונה 4" descr="תמונה שמכילה אדם, חוץ, שמים, איש&#10;&#10;התיאור נוצר באופן אוטומטי">
            <a:extLst>
              <a:ext uri="{FF2B5EF4-FFF2-40B4-BE49-F238E27FC236}">
                <a16:creationId xmlns:a16="http://schemas.microsoft.com/office/drawing/2014/main" id="{365E40B2-CE1D-3FC1-17BC-DE223A4E91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452" y="4621005"/>
            <a:ext cx="1607248" cy="2035507"/>
          </a:xfrm>
          <a:prstGeom prst="rect">
            <a:avLst/>
          </a:prstGeom>
        </p:spPr>
      </p:pic>
      <p:pic>
        <p:nvPicPr>
          <p:cNvPr id="8" name="תמונה 7" descr="תמונה שמכילה אדם, איש, חולצה&#10;&#10;התיאור נוצר באופן אוטומטי">
            <a:extLst>
              <a:ext uri="{FF2B5EF4-FFF2-40B4-BE49-F238E27FC236}">
                <a16:creationId xmlns:a16="http://schemas.microsoft.com/office/drawing/2014/main" id="{0924CB25-B61F-DAEF-CF02-EB11C31599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1" y="1475085"/>
            <a:ext cx="1484272" cy="2015180"/>
          </a:xfrm>
          <a:prstGeom prst="rect">
            <a:avLst/>
          </a:prstGeom>
        </p:spPr>
      </p:pic>
      <p:pic>
        <p:nvPicPr>
          <p:cNvPr id="14" name="תמונה 13" descr="תמונה שמכילה חוץ, אדם, שמים, איש&#10;&#10;התיאור נוצר באופן אוטומטי">
            <a:extLst>
              <a:ext uri="{FF2B5EF4-FFF2-40B4-BE49-F238E27FC236}">
                <a16:creationId xmlns:a16="http://schemas.microsoft.com/office/drawing/2014/main" id="{CD091DD5-5761-A6AB-037D-CE68637EB5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734" y="500807"/>
            <a:ext cx="2117041" cy="2492896"/>
          </a:xfrm>
          <a:prstGeom prst="rect">
            <a:avLst/>
          </a:prstGeom>
        </p:spPr>
      </p:pic>
      <p:pic>
        <p:nvPicPr>
          <p:cNvPr id="6" name="תמונה 5" descr="תמונה שמכילה עץ, חוץ, דשא, אדם&#10;&#10;התיאור נוצר באופן אוטומטי">
            <a:extLst>
              <a:ext uri="{FF2B5EF4-FFF2-40B4-BE49-F238E27FC236}">
                <a16:creationId xmlns:a16="http://schemas.microsoft.com/office/drawing/2014/main" id="{FF4F862D-5DF5-602A-D221-C4950F5313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9701" y="1878643"/>
            <a:ext cx="2430016" cy="1440784"/>
          </a:xfrm>
          <a:prstGeom prst="rect">
            <a:avLst/>
          </a:prstGeom>
        </p:spPr>
      </p:pic>
    </p:spTree>
    <p:extLst>
      <p:ext uri="{BB962C8B-B14F-4D97-AF65-F5344CB8AC3E}">
        <p14:creationId xmlns:p14="http://schemas.microsoft.com/office/powerpoint/2010/main" val="3014494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חץ&#10;&#10;התיאור נוצר באופן אוטומטי">
            <a:extLst>
              <a:ext uri="{FF2B5EF4-FFF2-40B4-BE49-F238E27FC236}">
                <a16:creationId xmlns:a16="http://schemas.microsoft.com/office/drawing/2014/main" id="{73AD0329-DA39-C2B4-A836-6236D9EB1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8123"/>
            <a:ext cx="3240359" cy="6453336"/>
          </a:xfrm>
          <a:prstGeom prst="rect">
            <a:avLst/>
          </a:prstGeom>
        </p:spPr>
      </p:pic>
      <p:sp>
        <p:nvSpPr>
          <p:cNvPr id="2" name="מלבן 1">
            <a:extLst>
              <a:ext uri="{FF2B5EF4-FFF2-40B4-BE49-F238E27FC236}">
                <a16:creationId xmlns:a16="http://schemas.microsoft.com/office/drawing/2014/main" id="{F18C5704-43B9-6648-9C79-2FD2565258DC}"/>
              </a:ext>
            </a:extLst>
          </p:cNvPr>
          <p:cNvSpPr/>
          <p:nvPr/>
        </p:nvSpPr>
        <p:spPr>
          <a:xfrm>
            <a:off x="3851920" y="908720"/>
            <a:ext cx="4392488" cy="4752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spcAft>
                <a:spcPts val="800"/>
              </a:spcAft>
            </a:pPr>
            <a:r>
              <a:rPr lang="he-IL" sz="1600" dirty="0">
                <a:solidFill>
                  <a:srgbClr val="0C1824"/>
                </a:solidFill>
                <a:effectLst/>
                <a:latin typeface="Gisha" panose="020B0502040204020203" pitchFamily="34" charset="-79"/>
                <a:ea typeface="David" panose="020E0502060401010101" pitchFamily="34" charset="-79"/>
                <a:cs typeface="Gisha" panose="020B0502040204020203" pitchFamily="34" charset="-79"/>
              </a:rPr>
              <a:t>"כדי לבנות יחד משהו, להגשים רעיון משותף כלשהו, נחוץ שכל אחד מהבונים יהיה אדריכל, יכניס את גוונו שלו לבניין אך יוותר- מאידך- על מה שיש לוותר למען ההרמוניה השלמה של הבנייה... </a:t>
            </a:r>
          </a:p>
          <a:p>
            <a:pPr>
              <a:spcAft>
                <a:spcPts val="800"/>
              </a:spcAft>
            </a:pPr>
            <a:r>
              <a:rPr lang="he-IL" sz="1600" dirty="0">
                <a:solidFill>
                  <a:srgbClr val="0C1824"/>
                </a:solidFill>
                <a:effectLst/>
                <a:latin typeface="Gisha" panose="020B0502040204020203" pitchFamily="34" charset="-79"/>
                <a:ea typeface="David" panose="020E0502060401010101" pitchFamily="34" charset="-79"/>
                <a:cs typeface="Gisha" panose="020B0502040204020203" pitchFamily="34" charset="-79"/>
              </a:rPr>
              <a:t>יש להדגיש את יום המבחן בכל ימות השנה."</a:t>
            </a:r>
          </a:p>
          <a:p>
            <a:pPr>
              <a:spcAft>
                <a:spcPts val="800"/>
              </a:spcAft>
            </a:pPr>
            <a:br>
              <a:rPr lang="he-IL" sz="2000" dirty="0">
                <a:solidFill>
                  <a:srgbClr val="0C1824"/>
                </a:solidFill>
                <a:effectLst/>
                <a:latin typeface="Gisha" panose="020B0502040204020203" pitchFamily="34" charset="-79"/>
                <a:ea typeface="David" panose="020E0502060401010101" pitchFamily="34" charset="-79"/>
                <a:cs typeface="Gisha" panose="020B0502040204020203" pitchFamily="34" charset="-79"/>
              </a:rPr>
            </a:br>
            <a:r>
              <a:rPr lang="he-IL" sz="2000" dirty="0">
                <a:solidFill>
                  <a:srgbClr val="0C1824"/>
                </a:solidFill>
                <a:effectLst/>
                <a:latin typeface="Gisha" panose="020B0502040204020203" pitchFamily="34" charset="-79"/>
                <a:ea typeface="David" panose="020E0502060401010101" pitchFamily="34" charset="-79"/>
                <a:cs typeface="Gisha" panose="020B0502040204020203" pitchFamily="34" charset="-79"/>
              </a:rPr>
              <a:t>"</a:t>
            </a:r>
            <a:r>
              <a:rPr lang="he-IL" sz="2000" b="1" dirty="0">
                <a:solidFill>
                  <a:srgbClr val="0C1824"/>
                </a:solidFill>
                <a:effectLst>
                  <a:outerShdw blurRad="38100" dist="38100" dir="2700000" algn="tl">
                    <a:srgbClr val="000000">
                      <a:alpha val="43137"/>
                    </a:srgbClr>
                  </a:outerShdw>
                </a:effectLst>
                <a:latin typeface="Gisha" panose="020B0502040204020203" pitchFamily="34" charset="-79"/>
                <a:ea typeface="David" panose="020E0502060401010101" pitchFamily="34" charset="-79"/>
                <a:cs typeface="Gisha" panose="020B0502040204020203" pitchFamily="34" charset="-79"/>
              </a:rPr>
              <a:t>רעות יש לטפח, לרעות צריך לחנך</a:t>
            </a:r>
            <a:r>
              <a:rPr lang="he-IL" sz="2000" dirty="0">
                <a:solidFill>
                  <a:srgbClr val="0C1824"/>
                </a:solidFill>
                <a:effectLst/>
                <a:latin typeface="Gisha" panose="020B0502040204020203" pitchFamily="34" charset="-79"/>
                <a:ea typeface="David" panose="020E0502060401010101" pitchFamily="34" charset="-79"/>
                <a:cs typeface="Gisha" panose="020B0502040204020203" pitchFamily="34" charset="-79"/>
              </a:rPr>
              <a:t>." </a:t>
            </a:r>
          </a:p>
          <a:p>
            <a:pPr algn="r" rtl="1">
              <a:spcAft>
                <a:spcPts val="800"/>
              </a:spcAft>
            </a:pPr>
            <a:r>
              <a:rPr lang="he-IL" sz="2800" b="1" dirty="0">
                <a:solidFill>
                  <a:srgbClr val="0C1824"/>
                </a:solidFill>
                <a:effectLst/>
                <a:latin typeface="Gisha" panose="020B0502040204020203" pitchFamily="34" charset="-79"/>
                <a:ea typeface="David" panose="020E0502060401010101" pitchFamily="34" charset="-79"/>
                <a:cs typeface="Gisha" panose="020B0502040204020203" pitchFamily="34" charset="-79"/>
              </a:rPr>
              <a:t> </a:t>
            </a:r>
            <a:r>
              <a:rPr lang="he-IL" sz="1200" dirty="0">
                <a:solidFill>
                  <a:srgbClr val="0C1824"/>
                </a:solidFill>
                <a:effectLst/>
                <a:latin typeface="Calibri" panose="020F0502020204030204" pitchFamily="34" charset="0"/>
                <a:ea typeface="David" panose="020E0502060401010101" pitchFamily="34" charset="-79"/>
                <a:cs typeface="David" panose="020E0502060401010101" pitchFamily="34" charset="-79"/>
              </a:rPr>
              <a:t>(יצחק שדה, מסביב למדורה, ינואר 1946)</a:t>
            </a:r>
          </a:p>
        </p:txBody>
      </p:sp>
      <p:sp>
        <p:nvSpPr>
          <p:cNvPr id="5" name="לחצן פעולה: בית 27">
            <a:hlinkClick r:id="rId3" action="ppaction://hlinksldjump"/>
            <a:extLst>
              <a:ext uri="{FF2B5EF4-FFF2-40B4-BE49-F238E27FC236}">
                <a16:creationId xmlns:a16="http://schemas.microsoft.com/office/drawing/2014/main" id="{72D58DCF-2263-3FB1-8C5F-AC0B2F6B7A8B}"/>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8" name="TextBox 7">
            <a:extLst>
              <a:ext uri="{FF2B5EF4-FFF2-40B4-BE49-F238E27FC236}">
                <a16:creationId xmlns:a16="http://schemas.microsoft.com/office/drawing/2014/main" id="{BD46A227-DCBD-1EF5-8D05-E8553985B6BA}"/>
              </a:ext>
            </a:extLst>
          </p:cNvPr>
          <p:cNvSpPr txBox="1"/>
          <p:nvPr/>
        </p:nvSpPr>
        <p:spPr>
          <a:xfrm>
            <a:off x="3851920" y="3789039"/>
            <a:ext cx="4733054" cy="2810383"/>
          </a:xfrm>
          <a:prstGeom prst="rect">
            <a:avLst/>
          </a:prstGeom>
          <a:solidFill>
            <a:schemeClr val="bg1">
              <a:lumMod val="95000"/>
            </a:schemeClr>
          </a:solidFill>
        </p:spPr>
        <p:txBody>
          <a:bodyPr wrap="square">
            <a:spAutoFit/>
          </a:bodyPr>
          <a:lstStyle/>
          <a:p>
            <a:pPr algn="ctr"/>
            <a:r>
              <a:rPr lang="he-IL" b="1" u="sng" dirty="0">
                <a:solidFill>
                  <a:schemeClr val="tx2"/>
                </a:solidFill>
                <a:latin typeface="Gisha" panose="020B0502040204020203" pitchFamily="34" charset="-79"/>
                <a:cs typeface="Gisha" panose="020B0502040204020203" pitchFamily="34" charset="-79"/>
              </a:rPr>
              <a:t>שאלות לדיון ולסיכום</a:t>
            </a:r>
          </a:p>
          <a:p>
            <a:pPr algn="ctr"/>
            <a:endParaRPr lang="he-IL" sz="1600" b="1" u="sng" dirty="0">
              <a:solidFill>
                <a:schemeClr val="tx2"/>
              </a:solidFill>
              <a:latin typeface="Gisha" panose="020B0502040204020203" pitchFamily="34" charset="-79"/>
              <a:cs typeface="Gisha" panose="020B0502040204020203" pitchFamily="34" charset="-79"/>
            </a:endParaRPr>
          </a:p>
          <a:p>
            <a:pPr marL="285750" indent="-285750">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האם </a:t>
            </a:r>
            <a:r>
              <a:rPr lang="he-IL" sz="1600" b="1" dirty="0">
                <a:solidFill>
                  <a:schemeClr val="tx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הרעות</a:t>
            </a:r>
            <a:r>
              <a:rPr lang="he-IL" sz="1600" dirty="0">
                <a:solidFill>
                  <a:schemeClr val="tx1"/>
                </a:solidFill>
                <a:latin typeface="Gisha" panose="020B0502040204020203" pitchFamily="34" charset="-79"/>
                <a:cs typeface="Gisha" panose="020B0502040204020203" pitchFamily="34" charset="-79"/>
              </a:rPr>
              <a:t> נוכחת בחייכם במידה מספקת? אם לא, היכן חסרונה מורגש?</a:t>
            </a:r>
          </a:p>
          <a:p>
            <a:pPr marL="285750" indent="-285750">
              <a:buFont typeface="Wingdings" panose="05000000000000000000" pitchFamily="2" charset="2"/>
              <a:buChar char="q"/>
            </a:pPr>
            <a:endParaRPr lang="he-IL" sz="1600" dirty="0">
              <a:solidFill>
                <a:schemeClr val="tx1"/>
              </a:solidFill>
              <a:latin typeface="Gisha" panose="020B0502040204020203" pitchFamily="34" charset="-79"/>
              <a:cs typeface="Gisha" panose="020B0502040204020203" pitchFamily="34" charset="-79"/>
            </a:endParaRPr>
          </a:p>
          <a:p>
            <a:pPr marL="285750" indent="-285750">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האם יש הבדל בין </a:t>
            </a:r>
            <a:r>
              <a:rPr lang="he-IL" sz="1600" b="1" dirty="0">
                <a:solidFill>
                  <a:schemeClr val="tx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הרעות</a:t>
            </a:r>
            <a:r>
              <a:rPr lang="he-IL" sz="1600" dirty="0">
                <a:solidFill>
                  <a:schemeClr val="tx1"/>
                </a:solidFill>
                <a:latin typeface="Gisha" panose="020B0502040204020203" pitchFamily="34" charset="-79"/>
                <a:cs typeface="Gisha" panose="020B0502040204020203" pitchFamily="34" charset="-79"/>
              </a:rPr>
              <a:t> שעליה כתב חיים גורי בשירו לבין </a:t>
            </a:r>
            <a:r>
              <a:rPr lang="he-IL" sz="1600" b="1" dirty="0">
                <a:solidFill>
                  <a:schemeClr val="tx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רעות</a:t>
            </a:r>
            <a:r>
              <a:rPr lang="he-IL" sz="1600" dirty="0">
                <a:solidFill>
                  <a:schemeClr val="tx1"/>
                </a:solidFill>
                <a:latin typeface="Gisha" panose="020B0502040204020203" pitchFamily="34" charset="-79"/>
                <a:cs typeface="Gisha" panose="020B0502040204020203" pitchFamily="34" charset="-79"/>
              </a:rPr>
              <a:t> בהווה (75 שנים למדינת ישראל)?</a:t>
            </a:r>
          </a:p>
          <a:p>
            <a:endParaRPr lang="he-IL" sz="1600" dirty="0">
              <a:solidFill>
                <a:schemeClr val="tx1"/>
              </a:solidFill>
              <a:latin typeface="Gisha" panose="020B0502040204020203" pitchFamily="34" charset="-79"/>
              <a:cs typeface="Gisha" panose="020B0502040204020203" pitchFamily="34" charset="-79"/>
            </a:endParaRPr>
          </a:p>
          <a:p>
            <a:pPr marL="285750" indent="-285750">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מה אפשר לעשות כדי ליצור </a:t>
            </a:r>
            <a:r>
              <a:rPr lang="he-IL" sz="1600" b="1" dirty="0">
                <a:solidFill>
                  <a:schemeClr val="tx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רעות</a:t>
            </a:r>
            <a:r>
              <a:rPr lang="he-IL" sz="1600" dirty="0">
                <a:solidFill>
                  <a:schemeClr val="tx1"/>
                </a:solidFill>
                <a:latin typeface="Gisha" panose="020B0502040204020203" pitchFamily="34" charset="-79"/>
                <a:cs typeface="Gisha" panose="020B0502040204020203" pitchFamily="34" charset="-79"/>
              </a:rPr>
              <a:t>? חשבו על דרכים שבהן בני נוער יכולים לפעול למען הגברת הרעות וכן על רעיונות להגברתה שתציעו לקובעי המדיניות.</a:t>
            </a:r>
          </a:p>
        </p:txBody>
      </p:sp>
    </p:spTree>
    <p:extLst>
      <p:ext uri="{BB962C8B-B14F-4D97-AF65-F5344CB8AC3E}">
        <p14:creationId xmlns:p14="http://schemas.microsoft.com/office/powerpoint/2010/main" val="213147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0" y="5877272"/>
            <a:ext cx="1138808" cy="101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4788024" y="863484"/>
            <a:ext cx="4176464" cy="5616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lnSpc>
                <a:spcPct val="150000"/>
              </a:lnSpc>
            </a:pPr>
            <a:r>
              <a:rPr lang="he-IL" b="1" dirty="0">
                <a:solidFill>
                  <a:schemeClr val="tx1"/>
                </a:solidFill>
                <a:latin typeface="Gisha" panose="020B0502040204020203" pitchFamily="34" charset="-79"/>
                <a:cs typeface="Gisha" panose="020B0502040204020203" pitchFamily="34" charset="-79"/>
              </a:rPr>
              <a:t>מבוא</a:t>
            </a:r>
          </a:p>
          <a:p>
            <a:pPr algn="just">
              <a:lnSpc>
                <a:spcPct val="150000"/>
              </a:lnSpc>
            </a:pPr>
            <a:r>
              <a:rPr lang="he-IL" sz="1300" dirty="0">
                <a:solidFill>
                  <a:schemeClr val="tx1"/>
                </a:solidFill>
                <a:latin typeface="Gisha" panose="020B0502040204020203" pitchFamily="34" charset="-79"/>
                <a:cs typeface="Gisha" panose="020B0502040204020203" pitchFamily="34" charset="-79"/>
              </a:rPr>
              <a:t>אנו מציינים השנה 27 שנים לרצח ראש הממשלה ושר הביטחון יצחק רבין.</a:t>
            </a:r>
          </a:p>
          <a:p>
            <a:pPr algn="just">
              <a:lnSpc>
                <a:spcPct val="150000"/>
              </a:lnSpc>
            </a:pPr>
            <a:r>
              <a:rPr lang="he-IL" sz="1300" dirty="0">
                <a:solidFill>
                  <a:schemeClr val="tx1"/>
                </a:solidFill>
                <a:latin typeface="Gisha" panose="020B0502040204020203" pitchFamily="34" charset="-79"/>
                <a:cs typeface="Gisha" panose="020B0502040204020203" pitchFamily="34" charset="-79"/>
              </a:rPr>
              <a:t>יצחק רבין נרצח ביום שבת, י"ב בחשוון תשנ"ו, 4.11.1995, בסיומה של עצרת המונים שנשאה את הכותרת "כן לשלום, לא לאלימות". ראש הממשלה נורה בגבו על ידי מתנקש יהודי ישראלי שהתנגד למהלכים המדיניים שרבין שאף לקדם. הרוצח ביקש לעצור את המהלכים הפוליטיים והמדיניים על ידי רצח ראש הממשלה.</a:t>
            </a:r>
          </a:p>
          <a:p>
            <a:pPr algn="just">
              <a:lnSpc>
                <a:spcPts val="2400"/>
              </a:lnSpc>
            </a:pPr>
            <a:r>
              <a:rPr lang="he-IL" sz="1300" dirty="0">
                <a:solidFill>
                  <a:schemeClr val="tx1"/>
                </a:solidFill>
                <a:latin typeface="Gisha" panose="020B0502040204020203" pitchFamily="34" charset="-79"/>
                <a:cs typeface="Gisha" panose="020B0502040204020203" pitchFamily="34" charset="-79"/>
              </a:rPr>
              <a:t>רצח יצחק רבין הוא נקודת שפל כואבת בחברה הישראלית המבטאת משבר עמוק. הרצח יצר קרע ברקמת החיים המשותפים במדינה וערער את הנחת היסוד שהייתה מקובלת על כל הציבור ושלפיה מחלוקת פוליטית, סוערת ככל שתהיה, לא תפרוץ ולא תזעזע את גבולות הדמוקרטיה הישראלית. </a:t>
            </a:r>
          </a:p>
          <a:p>
            <a:pPr algn="just">
              <a:lnSpc>
                <a:spcPts val="2400"/>
              </a:lnSpc>
            </a:pPr>
            <a:r>
              <a:rPr lang="he-IL" sz="1300" dirty="0">
                <a:solidFill>
                  <a:schemeClr val="tx1"/>
                </a:solidFill>
                <a:latin typeface="Gisha" panose="020B0502040204020203" pitchFamily="34" charset="-79"/>
                <a:cs typeface="Gisha" panose="020B0502040204020203" pitchFamily="34" charset="-79"/>
              </a:rPr>
              <a:t>יום הזיכרון ה-27 עומד בסימן "הרעות" והוא מספק הזדמנות לשיח על אודות מקומם של בני הנוער ושל אזרחי המדינה בעיצוב מרקם החיים ועל מידת האחריות והיכולת של פרטים להשפיע על מעגלי שייכות שונים: משפחה, קהילה וחברה.</a:t>
            </a:r>
          </a:p>
          <a:p>
            <a:pPr>
              <a:lnSpc>
                <a:spcPts val="2400"/>
              </a:lnSpc>
            </a:pPr>
            <a:endParaRPr lang="he-IL" sz="1400" dirty="0">
              <a:solidFill>
                <a:schemeClr val="tx1"/>
              </a:solidFill>
              <a:latin typeface="Gisha" panose="020B0502040204020203" pitchFamily="34" charset="-79"/>
              <a:cs typeface="Gisha" panose="020B0502040204020203" pitchFamily="34" charset="-79"/>
            </a:endParaRPr>
          </a:p>
        </p:txBody>
      </p:sp>
      <p:sp>
        <p:nvSpPr>
          <p:cNvPr id="15" name="מלבן 14"/>
          <p:cNvSpPr/>
          <p:nvPr/>
        </p:nvSpPr>
        <p:spPr>
          <a:xfrm>
            <a:off x="179512" y="927920"/>
            <a:ext cx="4248472" cy="3462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lnSpc>
                <a:spcPct val="150000"/>
              </a:lnSpc>
            </a:pPr>
            <a:r>
              <a:rPr lang="he-IL" b="1" dirty="0">
                <a:solidFill>
                  <a:schemeClr val="tx1"/>
                </a:solidFill>
                <a:latin typeface="Gisha" panose="020B0502040204020203" pitchFamily="34" charset="-79"/>
                <a:cs typeface="Gisha" panose="020B0502040204020203" pitchFamily="34" charset="-79"/>
              </a:rPr>
              <a:t>מטרות</a:t>
            </a:r>
          </a:p>
          <a:p>
            <a:pPr marL="342900" lvl="0" indent="-342900">
              <a:lnSpc>
                <a:spcPct val="150000"/>
              </a:lnSpc>
              <a:buFont typeface="+mj-lt"/>
              <a:buAutoNum type="arabicPeriod"/>
            </a:pPr>
            <a:r>
              <a:rPr lang="he-IL" sz="1400" dirty="0">
                <a:solidFill>
                  <a:schemeClr val="tx1"/>
                </a:solidFill>
                <a:latin typeface="Gisha" panose="020B0502040204020203" pitchFamily="34" charset="-79"/>
                <a:cs typeface="Gisha" panose="020B0502040204020203" pitchFamily="34" charset="-79"/>
              </a:rPr>
              <a:t>התלמידים ייחשפו לדמותו של יצחק רבין ולפועלו.</a:t>
            </a:r>
          </a:p>
          <a:p>
            <a:pPr marL="342900" lvl="0" indent="-342900">
              <a:lnSpc>
                <a:spcPct val="150000"/>
              </a:lnSpc>
              <a:buFont typeface="+mj-lt"/>
              <a:buAutoNum type="arabicPeriod"/>
            </a:pPr>
            <a:r>
              <a:rPr lang="he-IL" sz="1400" dirty="0">
                <a:solidFill>
                  <a:schemeClr val="tx1"/>
                </a:solidFill>
                <a:latin typeface="Gisha" panose="020B0502040204020203" pitchFamily="34" charset="-79"/>
                <a:cs typeface="Gisha" panose="020B0502040204020203" pitchFamily="34" charset="-79"/>
              </a:rPr>
              <a:t>התלמידים יבחנו את המושג "רעות" וידונו במשמעותו.</a:t>
            </a:r>
          </a:p>
          <a:p>
            <a:pPr marL="342900" lvl="0" indent="-342900">
              <a:lnSpc>
                <a:spcPct val="150000"/>
              </a:lnSpc>
              <a:buFont typeface="+mj-lt"/>
              <a:buAutoNum type="arabicPeriod"/>
            </a:pPr>
            <a:r>
              <a:rPr lang="he-IL" sz="1400" dirty="0">
                <a:solidFill>
                  <a:schemeClr val="tx1"/>
                </a:solidFill>
                <a:latin typeface="Gisha" panose="020B0502040204020203" pitchFamily="34" charset="-79"/>
                <a:cs typeface="Gisha" panose="020B0502040204020203" pitchFamily="34" charset="-79"/>
              </a:rPr>
              <a:t>התלמידים ינהלו שיח על אודות חשיבותה של רעות בהיבט האישי, החברתי והאזרחי ויציעו דרכים לחיזוק הרעות במעגלי החיים השונים. </a:t>
            </a:r>
          </a:p>
          <a:p>
            <a:pPr marL="342900" lvl="0" indent="-342900">
              <a:lnSpc>
                <a:spcPct val="150000"/>
              </a:lnSpc>
              <a:buFont typeface="+mj-lt"/>
              <a:buAutoNum type="arabicPeriod"/>
            </a:pPr>
            <a:r>
              <a:rPr lang="he-IL" sz="1400" dirty="0">
                <a:solidFill>
                  <a:schemeClr val="tx1"/>
                </a:solidFill>
                <a:latin typeface="Gisha" panose="020B0502040204020203" pitchFamily="34" charset="-79"/>
                <a:cs typeface="Gisha" panose="020B0502040204020203" pitchFamily="34" charset="-79"/>
              </a:rPr>
              <a:t>התלמידים ידונו בחשיבותה של רעות בהקשר של יום הזיכרון לרצח יצחק רבין. </a:t>
            </a:r>
          </a:p>
        </p:txBody>
      </p:sp>
      <p:sp>
        <p:nvSpPr>
          <p:cNvPr id="10" name="מלבן 9"/>
          <p:cNvSpPr/>
          <p:nvPr/>
        </p:nvSpPr>
        <p:spPr>
          <a:xfrm>
            <a:off x="1007605" y="116632"/>
            <a:ext cx="7128791"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3600" b="1" dirty="0">
                <a:solidFill>
                  <a:schemeClr val="tx1"/>
                </a:solidFill>
                <a:latin typeface="Gisha" panose="020B0502040204020203" pitchFamily="34" charset="-79"/>
                <a:cs typeface="Gisha" panose="020B0502040204020203" pitchFamily="34" charset="-79"/>
              </a:rPr>
              <a:t>הרעות</a:t>
            </a:r>
          </a:p>
        </p:txBody>
      </p:sp>
    </p:spTree>
    <p:extLst>
      <p:ext uri="{BB962C8B-B14F-4D97-AF65-F5344CB8AC3E}">
        <p14:creationId xmlns:p14="http://schemas.microsoft.com/office/powerpoint/2010/main" val="297393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1007604" y="260648"/>
            <a:ext cx="7128791"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3600" b="1" dirty="0">
                <a:solidFill>
                  <a:schemeClr val="tx1"/>
                </a:solidFill>
                <a:latin typeface="Gisha" panose="020B0502040204020203" pitchFamily="34" charset="-79"/>
                <a:cs typeface="Gisha" panose="020B0502040204020203" pitchFamily="34" charset="-79"/>
              </a:rPr>
              <a:t>הרעות - ערכת הפעילות</a:t>
            </a:r>
          </a:p>
        </p:txBody>
      </p:sp>
      <p:sp>
        <p:nvSpPr>
          <p:cNvPr id="4" name="מלבן 3"/>
          <p:cNvSpPr/>
          <p:nvPr/>
        </p:nvSpPr>
        <p:spPr>
          <a:xfrm>
            <a:off x="0" y="5877272"/>
            <a:ext cx="1138808" cy="101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5004048" y="1359149"/>
            <a:ext cx="3841429" cy="496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lnSpc>
                <a:spcPct val="150000"/>
              </a:lnSpc>
            </a:pPr>
            <a:r>
              <a:rPr lang="he-IL" sz="1600" dirty="0">
                <a:solidFill>
                  <a:schemeClr val="tx1"/>
                </a:solidFill>
                <a:latin typeface="Gisha" panose="020B0502040204020203" pitchFamily="34" charset="-79"/>
                <a:cs typeface="Gisha" panose="020B0502040204020203" pitchFamily="34" charset="-79"/>
              </a:rPr>
              <a:t>בערכה פעילות פתיחה, מדרש כרזה ושתי פעילויות נוספות:</a:t>
            </a:r>
          </a:p>
          <a:p>
            <a:pPr marL="342900" indent="-342900" algn="just">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 </a:t>
            </a:r>
            <a:r>
              <a:rPr lang="he-IL" sz="1600" dirty="0">
                <a:solidFill>
                  <a:schemeClr val="tx1"/>
                </a:solidFill>
                <a:latin typeface="Gisha" panose="020B0502040204020203" pitchFamily="34" charset="-79"/>
                <a:cs typeface="Gisha" panose="020B0502040204020203" pitchFamily="34" charset="-79"/>
                <a:hlinkClick r:id="rId2" action="ppaction://hlinksldjump"/>
              </a:rPr>
              <a:t>פעילות פתיחה: יצחק רבין ושיר הרעות</a:t>
            </a:r>
            <a:endParaRPr lang="he-IL" sz="1600" dirty="0">
              <a:solidFill>
                <a:schemeClr val="tx1"/>
              </a:solidFill>
              <a:latin typeface="Gisha" panose="020B0502040204020203" pitchFamily="34" charset="-79"/>
              <a:cs typeface="Gisha" panose="020B0502040204020203" pitchFamily="34" charset="-79"/>
            </a:endParaRPr>
          </a:p>
          <a:p>
            <a:pPr marL="342900" indent="-342900" algn="just">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hlinkClick r:id="rId3" action="ppaction://hlinksldjump"/>
              </a:rPr>
              <a:t>מדרש כרזה: הרעות</a:t>
            </a:r>
            <a:endParaRPr lang="he-IL" sz="1600" dirty="0">
              <a:solidFill>
                <a:schemeClr val="tx1"/>
              </a:solidFill>
              <a:latin typeface="Gisha" panose="020B0502040204020203" pitchFamily="34" charset="-79"/>
              <a:cs typeface="Gisha" panose="020B0502040204020203" pitchFamily="34" charset="-79"/>
            </a:endParaRPr>
          </a:p>
          <a:p>
            <a:pPr marL="342900" indent="-342900" algn="just">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hlinkClick r:id="rId4" action="ppaction://hlinksldjump"/>
              </a:rPr>
              <a:t>רעות במעגלי החיים</a:t>
            </a:r>
            <a:endParaRPr lang="he-IL" sz="1600" dirty="0">
              <a:solidFill>
                <a:schemeClr val="tx1"/>
              </a:solidFill>
              <a:latin typeface="Gisha" panose="020B0502040204020203" pitchFamily="34" charset="-79"/>
              <a:cs typeface="Gisha" panose="020B0502040204020203" pitchFamily="34" charset="-79"/>
            </a:endParaRPr>
          </a:p>
          <a:p>
            <a:pPr marL="342900" indent="-342900" algn="just">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hlinkClick r:id="rId5" action="ppaction://hlinksldjump"/>
              </a:rPr>
              <a:t>שאלות לדיון ולסיכום</a:t>
            </a:r>
            <a:endParaRPr lang="he-IL" sz="1600" dirty="0">
              <a:solidFill>
                <a:schemeClr val="tx1"/>
              </a:solidFill>
              <a:latin typeface="Gisha" panose="020B0502040204020203" pitchFamily="34" charset="-79"/>
              <a:cs typeface="Gisha" panose="020B0502040204020203" pitchFamily="34" charset="-79"/>
            </a:endParaRPr>
          </a:p>
          <a:p>
            <a:pPr algn="just">
              <a:lnSpc>
                <a:spcPct val="150000"/>
              </a:lnSpc>
            </a:pPr>
            <a:endParaRPr lang="he-IL" sz="1400" dirty="0">
              <a:solidFill>
                <a:schemeClr val="bg1">
                  <a:lumMod val="65000"/>
                </a:schemeClr>
              </a:solidFill>
              <a:latin typeface="Gisha" panose="020B0502040204020203" pitchFamily="34" charset="-79"/>
              <a:cs typeface="Gisha" panose="020B0502040204020203" pitchFamily="34" charset="-79"/>
            </a:endParaRPr>
          </a:p>
          <a:p>
            <a:pPr algn="just">
              <a:lnSpc>
                <a:spcPct val="150000"/>
              </a:lnSpc>
            </a:pPr>
            <a:r>
              <a:rPr lang="he-IL" sz="1400" dirty="0">
                <a:solidFill>
                  <a:schemeClr val="tx1"/>
                </a:solidFill>
                <a:latin typeface="Gisha" panose="020B0502040204020203" pitchFamily="34" charset="-79"/>
                <a:cs typeface="Gisha" panose="020B0502040204020203" pitchFamily="34" charset="-79"/>
              </a:rPr>
              <a:t>מומלץ לעבור על המצגת מבעוד מועד ולבחור בפעילות ההולמת ביותר את כיתתך והתואמת את רוח הכיתה ובית הספר ואת המשאבים העומדים לרשותך. </a:t>
            </a:r>
          </a:p>
          <a:p>
            <a:pPr algn="just">
              <a:lnSpc>
                <a:spcPct val="150000"/>
              </a:lnSpc>
            </a:pPr>
            <a:r>
              <a:rPr lang="he-IL" sz="1400" dirty="0">
                <a:solidFill>
                  <a:schemeClr val="bg1">
                    <a:lumMod val="65000"/>
                  </a:schemeClr>
                </a:solidFill>
                <a:latin typeface="Gisha" panose="020B0502040204020203" pitchFamily="34" charset="-79"/>
                <a:cs typeface="Gisha" panose="020B0502040204020203" pitchFamily="34" charset="-79"/>
              </a:rPr>
              <a:t> </a:t>
            </a:r>
          </a:p>
        </p:txBody>
      </p:sp>
      <p:pic>
        <p:nvPicPr>
          <p:cNvPr id="6" name="תמונה 5" descr="תמונה שמכילה חץ&#10;&#10;התיאור נוצר באופן אוטומטי">
            <a:extLst>
              <a:ext uri="{FF2B5EF4-FFF2-40B4-BE49-F238E27FC236}">
                <a16:creationId xmlns:a16="http://schemas.microsoft.com/office/drawing/2014/main" id="{93D3AADA-0C18-911A-073B-0CC6750DFA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473" y="1106931"/>
            <a:ext cx="4046527" cy="5472989"/>
          </a:xfrm>
          <a:prstGeom prst="rect">
            <a:avLst/>
          </a:prstGeom>
        </p:spPr>
      </p:pic>
    </p:spTree>
    <p:extLst>
      <p:ext uri="{BB962C8B-B14F-4D97-AF65-F5344CB8AC3E}">
        <p14:creationId xmlns:p14="http://schemas.microsoft.com/office/powerpoint/2010/main" val="300482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683568" y="188640"/>
            <a:ext cx="760965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פעילות פתיחה – יצחק רבין, חייו ופועלו</a:t>
            </a:r>
          </a:p>
        </p:txBody>
      </p:sp>
      <p:sp>
        <p:nvSpPr>
          <p:cNvPr id="4" name="מלבן 3"/>
          <p:cNvSpPr/>
          <p:nvPr/>
        </p:nvSpPr>
        <p:spPr>
          <a:xfrm>
            <a:off x="0" y="5877272"/>
            <a:ext cx="1138808" cy="101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234538" y="1055515"/>
            <a:ext cx="3114346" cy="2229469"/>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400" b="1" dirty="0">
                <a:solidFill>
                  <a:schemeClr val="tx1"/>
                </a:solidFill>
                <a:latin typeface="Gisha" panose="020B0502040204020203" pitchFamily="34" charset="-79"/>
                <a:cs typeface="Gisha" panose="020B0502040204020203" pitchFamily="34" charset="-79"/>
              </a:rPr>
              <a:t>המורה יקרין את הסרטון:</a:t>
            </a:r>
          </a:p>
          <a:p>
            <a:r>
              <a:rPr lang="he-IL" sz="1400" b="1" dirty="0">
                <a:solidFill>
                  <a:schemeClr val="tx1"/>
                </a:solidFill>
                <a:latin typeface="Gisha" panose="020B0502040204020203" pitchFamily="34" charset="-79"/>
                <a:cs typeface="Gisha" panose="020B0502040204020203" pitchFamily="34" charset="-79"/>
                <a:hlinkClick r:id="rId2"/>
              </a:rPr>
              <a:t>יצחק רבין, חייו ומותו</a:t>
            </a:r>
            <a:r>
              <a:rPr lang="he-IL" sz="1400" b="1" dirty="0">
                <a:solidFill>
                  <a:schemeClr val="tx1"/>
                </a:solidFill>
                <a:latin typeface="Gisha" panose="020B0502040204020203" pitchFamily="34" charset="-79"/>
                <a:cs typeface="Gisha" panose="020B0502040204020203" pitchFamily="34" charset="-79"/>
              </a:rPr>
              <a:t> </a:t>
            </a:r>
            <a:r>
              <a:rPr lang="he-IL" sz="1400" dirty="0">
                <a:solidFill>
                  <a:schemeClr val="tx1"/>
                </a:solidFill>
                <a:latin typeface="Gisha" panose="020B0502040204020203" pitchFamily="34" charset="-79"/>
                <a:cs typeface="Gisha" panose="020B0502040204020203" pitchFamily="34" charset="-79"/>
              </a:rPr>
              <a:t>(6:27 דקות). </a:t>
            </a:r>
          </a:p>
          <a:p>
            <a:r>
              <a:rPr lang="he-IL" sz="1400" b="1" dirty="0">
                <a:solidFill>
                  <a:schemeClr val="tx1"/>
                </a:solidFill>
                <a:latin typeface="Gisha" panose="020B0502040204020203" pitchFamily="34" charset="-79"/>
                <a:cs typeface="Gisha" panose="020B0502040204020203" pitchFamily="34" charset="-79"/>
              </a:rPr>
              <a:t>המורה ישאל:</a:t>
            </a:r>
          </a:p>
          <a:p>
            <a:pPr marL="285750" indent="-285750">
              <a:buFont typeface="Wingdings" panose="05000000000000000000" pitchFamily="2" charset="2"/>
              <a:buChar char="q"/>
            </a:pPr>
            <a:r>
              <a:rPr lang="he-IL" sz="1400" dirty="0">
                <a:solidFill>
                  <a:schemeClr val="tx1"/>
                </a:solidFill>
                <a:latin typeface="Gisha" panose="020B0502040204020203" pitchFamily="34" charset="-79"/>
                <a:cs typeface="Gisha" panose="020B0502040204020203" pitchFamily="34" charset="-79"/>
              </a:rPr>
              <a:t>אילו מחשבות ורגשות הסרטון מעורר בכם?</a:t>
            </a:r>
          </a:p>
          <a:p>
            <a:pPr marL="285750" indent="-285750">
              <a:buFont typeface="Wingdings" panose="05000000000000000000" pitchFamily="2" charset="2"/>
              <a:buChar char="q"/>
            </a:pPr>
            <a:r>
              <a:rPr lang="he-IL" sz="1400" dirty="0">
                <a:solidFill>
                  <a:schemeClr val="tx1"/>
                </a:solidFill>
                <a:latin typeface="Gisha" panose="020B0502040204020203" pitchFamily="34" charset="-79"/>
                <a:cs typeface="Gisha" panose="020B0502040204020203" pitchFamily="34" charset="-79"/>
              </a:rPr>
              <a:t>אילו אירועים היסטוריים מוזכרים בסרטון? </a:t>
            </a:r>
          </a:p>
          <a:p>
            <a:pPr marL="285750" indent="-285750">
              <a:buFont typeface="Wingdings" panose="05000000000000000000" pitchFamily="2" charset="2"/>
              <a:buChar char="q"/>
            </a:pPr>
            <a:r>
              <a:rPr lang="he-IL" sz="1400" dirty="0">
                <a:solidFill>
                  <a:schemeClr val="tx1"/>
                </a:solidFill>
                <a:latin typeface="Gisha" panose="020B0502040204020203" pitchFamily="34" charset="-79"/>
                <a:cs typeface="Gisha" panose="020B0502040204020203" pitchFamily="34" charset="-79"/>
              </a:rPr>
              <a:t>אילו ערכים הנחו, לדעתכם, את יצחק רבין בדרכו ובתפקידים הרבים שמילא? </a:t>
            </a:r>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02" t="1984" r="462" b="10333"/>
          <a:stretch/>
        </p:blipFill>
        <p:spPr bwMode="auto">
          <a:xfrm>
            <a:off x="755576" y="1844824"/>
            <a:ext cx="2736304" cy="338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מלבן 16"/>
          <p:cNvSpPr/>
          <p:nvPr/>
        </p:nvSpPr>
        <p:spPr>
          <a:xfrm>
            <a:off x="4222080" y="3573016"/>
            <a:ext cx="3126804" cy="230425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400" b="1" dirty="0">
                <a:solidFill>
                  <a:schemeClr val="tx1"/>
                </a:solidFill>
                <a:latin typeface="Gisha" panose="020B0502040204020203" pitchFamily="34" charset="-79"/>
                <a:cs typeface="Gisha" panose="020B0502040204020203" pitchFamily="34" charset="-79"/>
              </a:rPr>
              <a:t>המורה יציג את </a:t>
            </a:r>
            <a:r>
              <a:rPr lang="he-IL" sz="1400" b="1" dirty="0">
                <a:solidFill>
                  <a:schemeClr val="tx1"/>
                </a:solidFill>
                <a:latin typeface="Gisha" panose="020B0502040204020203" pitchFamily="34" charset="-79"/>
                <a:cs typeface="Gisha" panose="020B0502040204020203" pitchFamily="34" charset="-79"/>
                <a:hlinkClick r:id="rId4"/>
              </a:rPr>
              <a:t>הכרזה</a:t>
            </a:r>
            <a:r>
              <a:rPr lang="he-IL" sz="1400" b="1" dirty="0">
                <a:solidFill>
                  <a:schemeClr val="tx1"/>
                </a:solidFill>
                <a:latin typeface="Gisha" panose="020B0502040204020203" pitchFamily="34" charset="-79"/>
                <a:cs typeface="Gisha" panose="020B0502040204020203" pitchFamily="34" charset="-79"/>
              </a:rPr>
              <a:t> וישאל:</a:t>
            </a:r>
          </a:p>
          <a:p>
            <a:pPr marL="171450" indent="-171450">
              <a:buFont typeface="Wingdings" pitchFamily="2" charset="2"/>
              <a:buChar char="q"/>
            </a:pPr>
            <a:r>
              <a:rPr lang="he-IL" sz="1400" dirty="0">
                <a:solidFill>
                  <a:schemeClr val="tx1"/>
                </a:solidFill>
                <a:latin typeface="Gisha" panose="020B0502040204020203" pitchFamily="34" charset="-79"/>
                <a:cs typeface="Gisha" panose="020B0502040204020203" pitchFamily="34" charset="-79"/>
              </a:rPr>
              <a:t>מה אפשר ללמוד על יצחק רבין מהכרזה?</a:t>
            </a:r>
          </a:p>
          <a:p>
            <a:pPr marL="171450" indent="-171450">
              <a:buFont typeface="Wingdings" pitchFamily="2" charset="2"/>
              <a:buChar char="q"/>
            </a:pPr>
            <a:r>
              <a:rPr lang="he-IL" sz="1400" dirty="0">
                <a:solidFill>
                  <a:schemeClr val="tx1"/>
                </a:solidFill>
                <a:latin typeface="Gisha" panose="020B0502040204020203" pitchFamily="34" charset="-79"/>
                <a:cs typeface="Gisha" panose="020B0502040204020203" pitchFamily="34" charset="-79"/>
              </a:rPr>
              <a:t>אילו מחשבות ורגשות תמונות אלו מעלות בכם? </a:t>
            </a:r>
          </a:p>
          <a:p>
            <a:pPr marL="171450" indent="-171450">
              <a:buFont typeface="Wingdings" pitchFamily="2" charset="2"/>
              <a:buChar char="q"/>
            </a:pPr>
            <a:r>
              <a:rPr lang="he-IL" sz="1400" dirty="0">
                <a:solidFill>
                  <a:schemeClr val="tx1"/>
                </a:solidFill>
                <a:latin typeface="Gisha" panose="020B0502040204020203" pitchFamily="34" charset="-79"/>
                <a:cs typeface="Gisha" panose="020B0502040204020203" pitchFamily="34" charset="-79"/>
              </a:rPr>
              <a:t>אילו ערכים הנחו, לדעתכם, את יצחק רבין בדרכו ובתפקידים הרבים שמילא? </a:t>
            </a:r>
          </a:p>
          <a:p>
            <a:endParaRPr lang="he-IL" sz="1200" dirty="0">
              <a:solidFill>
                <a:schemeClr val="tx1"/>
              </a:solidFill>
              <a:latin typeface="Gisha" panose="020B0502040204020203" pitchFamily="34" charset="-79"/>
              <a:cs typeface="Gisha" panose="020B0502040204020203" pitchFamily="34" charset="-79"/>
            </a:endParaRPr>
          </a:p>
        </p:txBody>
      </p:sp>
      <p:sp>
        <p:nvSpPr>
          <p:cNvPr id="19" name="מלבן 18"/>
          <p:cNvSpPr/>
          <p:nvPr/>
        </p:nvSpPr>
        <p:spPr>
          <a:xfrm>
            <a:off x="7596336" y="3573016"/>
            <a:ext cx="864096" cy="490245"/>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200" b="1" dirty="0">
                <a:solidFill>
                  <a:schemeClr val="tx1"/>
                </a:solidFill>
                <a:latin typeface="Gisha" panose="020B0502040204020203" pitchFamily="34" charset="-79"/>
                <a:cs typeface="Gisha" panose="020B0502040204020203" pitchFamily="34" charset="-79"/>
              </a:rPr>
              <a:t>אפשרות ב'</a:t>
            </a:r>
          </a:p>
        </p:txBody>
      </p:sp>
      <p:sp>
        <p:nvSpPr>
          <p:cNvPr id="20" name="מלבן 19"/>
          <p:cNvSpPr/>
          <p:nvPr/>
        </p:nvSpPr>
        <p:spPr>
          <a:xfrm>
            <a:off x="7668344" y="1074076"/>
            <a:ext cx="864096" cy="43204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200" b="1" dirty="0">
                <a:solidFill>
                  <a:schemeClr val="tx1"/>
                </a:solidFill>
                <a:latin typeface="Gisha" panose="020B0502040204020203" pitchFamily="34" charset="-79"/>
                <a:cs typeface="Gisha" panose="020B0502040204020203" pitchFamily="34" charset="-79"/>
              </a:rPr>
              <a:t>אפשרות א'</a:t>
            </a:r>
          </a:p>
        </p:txBody>
      </p:sp>
      <p:sp>
        <p:nvSpPr>
          <p:cNvPr id="6" name="לחצן פעולה: בית 27">
            <a:hlinkClick r:id="rId5" action="ppaction://hlinksldjump"/>
            <a:extLst>
              <a:ext uri="{FF2B5EF4-FFF2-40B4-BE49-F238E27FC236}">
                <a16:creationId xmlns:a16="http://schemas.microsoft.com/office/drawing/2014/main" id="{B85F922A-3845-E204-D046-A18C76B4C25C}"/>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05314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1007605" y="260648"/>
            <a:ext cx="7128791"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פעילות פתיחה - המשך</a:t>
            </a:r>
          </a:p>
        </p:txBody>
      </p:sp>
      <p:sp>
        <p:nvSpPr>
          <p:cNvPr id="4" name="מלבן 3"/>
          <p:cNvSpPr/>
          <p:nvPr/>
        </p:nvSpPr>
        <p:spPr>
          <a:xfrm>
            <a:off x="0" y="5877272"/>
            <a:ext cx="1138808" cy="101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descr="תמונה שמכילה חץ&#10;&#10;התיאור נוצר באופן אוטומטי">
            <a:extLst>
              <a:ext uri="{FF2B5EF4-FFF2-40B4-BE49-F238E27FC236}">
                <a16:creationId xmlns:a16="http://schemas.microsoft.com/office/drawing/2014/main" id="{93D3AADA-0C18-911A-073B-0CC6750DFA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473" y="1106931"/>
            <a:ext cx="4046527" cy="5472989"/>
          </a:xfrm>
          <a:prstGeom prst="rect">
            <a:avLst/>
          </a:prstGeom>
        </p:spPr>
      </p:pic>
      <p:sp>
        <p:nvSpPr>
          <p:cNvPr id="2" name="מלבן 1">
            <a:extLst>
              <a:ext uri="{FF2B5EF4-FFF2-40B4-BE49-F238E27FC236}">
                <a16:creationId xmlns:a16="http://schemas.microsoft.com/office/drawing/2014/main" id="{51264582-62D9-8A9C-1FDD-D4437EB8E707}"/>
              </a:ext>
            </a:extLst>
          </p:cNvPr>
          <p:cNvSpPr/>
          <p:nvPr/>
        </p:nvSpPr>
        <p:spPr>
          <a:xfrm>
            <a:off x="5097473" y="980728"/>
            <a:ext cx="3795007" cy="5688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Gisha" panose="020B0502040204020203" pitchFamily="34" charset="-79"/>
                <a:cs typeface="Gisha" panose="020B0502040204020203" pitchFamily="34" charset="-79"/>
              </a:rPr>
              <a:t>אחד השירים המזוהים ביותר עם </a:t>
            </a:r>
          </a:p>
          <a:p>
            <a:pPr algn="ctr"/>
            <a:r>
              <a:rPr lang="he-IL" dirty="0">
                <a:solidFill>
                  <a:schemeClr val="tx1"/>
                </a:solidFill>
                <a:latin typeface="Gisha" panose="020B0502040204020203" pitchFamily="34" charset="-79"/>
                <a:cs typeface="Gisha" panose="020B0502040204020203" pitchFamily="34" charset="-79"/>
              </a:rPr>
              <a:t>יצחק רבין היה שיר </a:t>
            </a:r>
            <a:r>
              <a:rPr lang="he-IL" dirty="0">
                <a:solidFill>
                  <a:schemeClr val="tx1"/>
                </a:solidFill>
                <a:latin typeface="Gisha" panose="020B0502040204020203" pitchFamily="34" charset="-79"/>
                <a:cs typeface="Gisha" panose="020B0502040204020203" pitchFamily="34" charset="-79"/>
                <a:hlinkClick r:id="rId3"/>
              </a:rPr>
              <a:t>"הרעות",</a:t>
            </a:r>
            <a:endParaRPr lang="he-IL" dirty="0">
              <a:solidFill>
                <a:schemeClr val="tx1"/>
              </a:solidFill>
              <a:latin typeface="Gisha" panose="020B0502040204020203" pitchFamily="34" charset="-79"/>
              <a:cs typeface="Gisha" panose="020B0502040204020203" pitchFamily="34" charset="-79"/>
            </a:endParaRPr>
          </a:p>
          <a:p>
            <a:pPr algn="ctr"/>
            <a:r>
              <a:rPr lang="he-IL" dirty="0">
                <a:solidFill>
                  <a:schemeClr val="tx1"/>
                </a:solidFill>
                <a:latin typeface="Gisha" panose="020B0502040204020203" pitchFamily="34" charset="-79"/>
                <a:cs typeface="Gisha" panose="020B0502040204020203" pitchFamily="34" charset="-79"/>
              </a:rPr>
              <a:t> שכתב המשורר חיים גורי במהלך מלחמת העצמאות</a:t>
            </a:r>
            <a:r>
              <a:rPr lang="en-US" dirty="0">
                <a:solidFill>
                  <a:schemeClr val="tx1"/>
                </a:solidFill>
                <a:latin typeface="Gisha" panose="020B0502040204020203" pitchFamily="34" charset="-79"/>
                <a:cs typeface="Gisha" panose="020B0502040204020203" pitchFamily="34" charset="-79"/>
              </a:rPr>
              <a:t>   .</a:t>
            </a:r>
            <a:endParaRPr lang="he-IL" dirty="0">
              <a:solidFill>
                <a:schemeClr val="tx1"/>
              </a:solidFill>
              <a:latin typeface="Gisha" panose="020B0502040204020203" pitchFamily="34" charset="-79"/>
              <a:cs typeface="Gisha" panose="020B0502040204020203" pitchFamily="34" charset="-79"/>
            </a:endParaRPr>
          </a:p>
          <a:p>
            <a:pPr algn="ctr"/>
            <a:endParaRPr lang="he-IL" dirty="0">
              <a:solidFill>
                <a:schemeClr val="tx1"/>
              </a:solidFill>
              <a:latin typeface="Gisha" panose="020B0502040204020203" pitchFamily="34" charset="-79"/>
              <a:cs typeface="Gisha" panose="020B0502040204020203" pitchFamily="34" charset="-79"/>
            </a:endParaRPr>
          </a:p>
          <a:p>
            <a:pPr algn="ctr"/>
            <a:r>
              <a:rPr lang="he-IL" dirty="0">
                <a:solidFill>
                  <a:schemeClr val="tx1"/>
                </a:solidFill>
                <a:latin typeface="Gisha" panose="020B0502040204020203" pitchFamily="34" charset="-79"/>
                <a:cs typeface="Gisha" panose="020B0502040204020203" pitchFamily="34" charset="-79"/>
              </a:rPr>
              <a:t>היה זה השיר האהוב ביותר על יצחק רבין, והוא התייחס לשיר בראיונות רבים ומגוונים. </a:t>
            </a:r>
          </a:p>
          <a:p>
            <a:pPr algn="ctr"/>
            <a:endParaRPr lang="he-IL" dirty="0">
              <a:solidFill>
                <a:schemeClr val="tx1"/>
              </a:solidFill>
              <a:latin typeface="Gisha" panose="020B0502040204020203" pitchFamily="34" charset="-79"/>
              <a:cs typeface="Gisha" panose="020B0502040204020203" pitchFamily="34" charset="-79"/>
            </a:endParaRPr>
          </a:p>
          <a:p>
            <a:pPr algn="ctr"/>
            <a:r>
              <a:rPr lang="he-IL" dirty="0">
                <a:solidFill>
                  <a:schemeClr val="tx1"/>
                </a:solidFill>
                <a:latin typeface="Gisha" panose="020B0502040204020203" pitchFamily="34" charset="-79"/>
                <a:cs typeface="Gisha" panose="020B0502040204020203" pitchFamily="34" charset="-79"/>
              </a:rPr>
              <a:t>לאחר הכרת הביוגרפיה של יצחק רבין, ננסה להבין מדוע אהב כל כך את השיר ומודע היה מזוהה עימו.</a:t>
            </a:r>
            <a:endParaRPr lang="en-US" dirty="0">
              <a:solidFill>
                <a:schemeClr val="tx1"/>
              </a:solidFill>
              <a:latin typeface="Gisha" panose="020B0502040204020203" pitchFamily="34" charset="-79"/>
              <a:cs typeface="Gisha" panose="020B0502040204020203" pitchFamily="34" charset="-79"/>
            </a:endParaRPr>
          </a:p>
          <a:p>
            <a:pPr algn="ctr"/>
            <a:endParaRPr lang="en-US" dirty="0">
              <a:solidFill>
                <a:schemeClr val="tx1"/>
              </a:solidFill>
              <a:latin typeface="Gisha" panose="020B0502040204020203" pitchFamily="34" charset="-79"/>
              <a:cs typeface="Gisha" panose="020B0502040204020203" pitchFamily="34" charset="-79"/>
            </a:endParaRPr>
          </a:p>
          <a:p>
            <a:pPr algn="ctr"/>
            <a:r>
              <a:rPr lang="he-IL" dirty="0">
                <a:solidFill>
                  <a:schemeClr val="tx1"/>
                </a:solidFill>
                <a:latin typeface="Gisha" panose="020B0502040204020203" pitchFamily="34" charset="-79"/>
                <a:cs typeface="Gisha" panose="020B0502040204020203" pitchFamily="34" charset="-79"/>
                <a:hlinkClick r:id="rId4" action="ppaction://hlinksldjump"/>
              </a:rPr>
              <a:t>מילות השיר ושאלות לדיון</a:t>
            </a:r>
            <a:endParaRPr lang="he-IL" dirty="0">
              <a:solidFill>
                <a:schemeClr val="tx1"/>
              </a:solidFill>
              <a:latin typeface="Gisha" panose="020B0502040204020203" pitchFamily="34" charset="-79"/>
              <a:cs typeface="Gisha" panose="020B0502040204020203" pitchFamily="34" charset="-79"/>
            </a:endParaRPr>
          </a:p>
          <a:p>
            <a:pPr algn="ctr"/>
            <a:endParaRPr lang="he-IL" dirty="0"/>
          </a:p>
        </p:txBody>
      </p:sp>
      <p:sp>
        <p:nvSpPr>
          <p:cNvPr id="11" name="לחצן פעולה: בית 27">
            <a:hlinkClick r:id="rId5" action="ppaction://hlinksldjump"/>
            <a:extLst>
              <a:ext uri="{FF2B5EF4-FFF2-40B4-BE49-F238E27FC236}">
                <a16:creationId xmlns:a16="http://schemas.microsoft.com/office/drawing/2014/main" id="{D596B991-F994-307F-8D87-84515799DE1B}"/>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341226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1007604" y="374274"/>
            <a:ext cx="7128791"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פעילות פתיחה - המשך</a:t>
            </a:r>
          </a:p>
        </p:txBody>
      </p:sp>
      <p:sp>
        <p:nvSpPr>
          <p:cNvPr id="4" name="מלבן 3"/>
          <p:cNvSpPr/>
          <p:nvPr/>
        </p:nvSpPr>
        <p:spPr>
          <a:xfrm>
            <a:off x="0" y="5877272"/>
            <a:ext cx="1138808" cy="101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a:extLst>
              <a:ext uri="{FF2B5EF4-FFF2-40B4-BE49-F238E27FC236}">
                <a16:creationId xmlns:a16="http://schemas.microsoft.com/office/drawing/2014/main" id="{51264582-62D9-8A9C-1FDD-D4437EB8E707}"/>
              </a:ext>
            </a:extLst>
          </p:cNvPr>
          <p:cNvSpPr/>
          <p:nvPr/>
        </p:nvSpPr>
        <p:spPr>
          <a:xfrm>
            <a:off x="5097473" y="980728"/>
            <a:ext cx="3795007" cy="5688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תיבת טקסט 4">
            <a:extLst>
              <a:ext uri="{FF2B5EF4-FFF2-40B4-BE49-F238E27FC236}">
                <a16:creationId xmlns:a16="http://schemas.microsoft.com/office/drawing/2014/main" id="{9808A8AF-76F1-D481-641B-FAA9402145B8}"/>
              </a:ext>
            </a:extLst>
          </p:cNvPr>
          <p:cNvSpPr txBox="1"/>
          <p:nvPr/>
        </p:nvSpPr>
        <p:spPr>
          <a:xfrm>
            <a:off x="5580112" y="1285393"/>
            <a:ext cx="2359783" cy="3539430"/>
          </a:xfrm>
          <a:prstGeom prst="rect">
            <a:avLst/>
          </a:prstGeom>
          <a:noFill/>
        </p:spPr>
        <p:txBody>
          <a:bodyPr wrap="square">
            <a:spAutoFit/>
          </a:bodyPr>
          <a:lstStyle/>
          <a:p>
            <a:r>
              <a:rPr lang="he-IL" sz="1400" b="0" i="0" dirty="0">
                <a:solidFill>
                  <a:schemeClr val="bg1">
                    <a:lumMod val="50000"/>
                  </a:schemeClr>
                </a:solidFill>
                <a:effectLst/>
                <a:latin typeface="Gisha" panose="020B0502040204020203" pitchFamily="34" charset="-79"/>
                <a:cs typeface="Gisha" panose="020B0502040204020203" pitchFamily="34" charset="-79"/>
              </a:rPr>
              <a:t>על הנגב יורד ליל הסתיו</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ומצית כוכבים חרש חרש</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עת הרוח עובר על הסף</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עננים מהלכים על הדרך</a:t>
            </a:r>
          </a:p>
          <a:p>
            <a:endParaRPr lang="he-IL" sz="1400" b="0" i="0" dirty="0">
              <a:solidFill>
                <a:schemeClr val="bg1">
                  <a:lumMod val="50000"/>
                </a:schemeClr>
              </a:solidFill>
              <a:effectLst/>
              <a:latin typeface="Gisha" panose="020B0502040204020203" pitchFamily="34" charset="-79"/>
              <a:cs typeface="Gisha" panose="020B0502040204020203" pitchFamily="34" charset="-79"/>
            </a:endParaRPr>
          </a:p>
          <a:p>
            <a:r>
              <a:rPr lang="he-IL" sz="1400" b="0" i="0" dirty="0">
                <a:solidFill>
                  <a:schemeClr val="bg1">
                    <a:lumMod val="50000"/>
                  </a:schemeClr>
                </a:solidFill>
                <a:effectLst/>
                <a:latin typeface="Gisha" panose="020B0502040204020203" pitchFamily="34" charset="-79"/>
                <a:cs typeface="Gisha" panose="020B0502040204020203" pitchFamily="34" charset="-79"/>
              </a:rPr>
              <a:t>כבר שנה לא הרגשנו כמעט</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איך עברו הזמנים בשדותינו,</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כבר שנה ונותרנו מעט</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מה רבים שאינם כבר בינינו</a:t>
            </a:r>
          </a:p>
          <a:p>
            <a:endParaRPr lang="he-IL" sz="1400" b="0" i="0" dirty="0">
              <a:solidFill>
                <a:schemeClr val="bg1">
                  <a:lumMod val="50000"/>
                </a:schemeClr>
              </a:solidFill>
              <a:effectLst/>
              <a:latin typeface="Gisha" panose="020B0502040204020203" pitchFamily="34" charset="-79"/>
              <a:cs typeface="Gisha" panose="020B0502040204020203" pitchFamily="34" charset="-79"/>
            </a:endParaRPr>
          </a:p>
          <a:p>
            <a:r>
              <a:rPr lang="he-IL" sz="1400" b="0" i="0" dirty="0">
                <a:solidFill>
                  <a:schemeClr val="bg1">
                    <a:lumMod val="50000"/>
                  </a:schemeClr>
                </a:solidFill>
                <a:effectLst/>
                <a:latin typeface="Gisha" panose="020B0502040204020203" pitchFamily="34" charset="-79"/>
                <a:cs typeface="Gisha" panose="020B0502040204020203" pitchFamily="34" charset="-79"/>
              </a:rPr>
              <a:t>אך נזכור את כולם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את יפי הבלורית והתואר</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כי </a:t>
            </a:r>
            <a:r>
              <a:rPr lang="he-IL" sz="1400" b="1" i="0" dirty="0">
                <a:solidFill>
                  <a:schemeClr val="bg1">
                    <a:lumMod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רעות</a:t>
            </a:r>
            <a:r>
              <a:rPr lang="he-IL" sz="1400" b="0" i="0" dirty="0">
                <a:solidFill>
                  <a:schemeClr val="bg1">
                    <a:lumMod val="50000"/>
                  </a:schemeClr>
                </a:solidFill>
                <a:effectLst/>
                <a:latin typeface="Gisha" panose="020B0502040204020203" pitchFamily="34" charset="-79"/>
                <a:cs typeface="Gisha" panose="020B0502040204020203" pitchFamily="34" charset="-79"/>
              </a:rPr>
              <a:t> שכזאת לעולם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לא תיתן את ליבנו לשכוח</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אהבה מקודשת בדם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את תשובי בינינו לפרוח</a:t>
            </a:r>
          </a:p>
        </p:txBody>
      </p:sp>
      <p:sp>
        <p:nvSpPr>
          <p:cNvPr id="7" name="מלבן 6">
            <a:extLst>
              <a:ext uri="{FF2B5EF4-FFF2-40B4-BE49-F238E27FC236}">
                <a16:creationId xmlns:a16="http://schemas.microsoft.com/office/drawing/2014/main" id="{174F0FCF-56B9-03B0-8EE1-35D73FE5E1CB}"/>
              </a:ext>
            </a:extLst>
          </p:cNvPr>
          <p:cNvSpPr/>
          <p:nvPr/>
        </p:nvSpPr>
        <p:spPr>
          <a:xfrm>
            <a:off x="1547664" y="764632"/>
            <a:ext cx="2359783" cy="4841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b="1" i="0" dirty="0">
                <a:solidFill>
                  <a:schemeClr val="bg1">
                    <a:lumMod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הרעות</a:t>
            </a:r>
            <a:r>
              <a:rPr lang="he-IL" sz="1400" b="0" i="0" dirty="0">
                <a:solidFill>
                  <a:schemeClr val="bg1">
                    <a:lumMod val="50000"/>
                  </a:schemeClr>
                </a:solidFill>
                <a:effectLst/>
                <a:latin typeface="Gisha" panose="020B0502040204020203" pitchFamily="34" charset="-79"/>
                <a:cs typeface="Gisha" panose="020B0502040204020203" pitchFamily="34" charset="-79"/>
              </a:rPr>
              <a:t> נשאנוך בלי מילים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אפורה עקשנית ושותקת</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מלילות האימה הגדולים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את נותרת בהירה ודולקת</a:t>
            </a:r>
          </a:p>
          <a:p>
            <a:endParaRPr lang="he-IL" sz="1400" b="0" i="0" dirty="0">
              <a:solidFill>
                <a:schemeClr val="bg1">
                  <a:lumMod val="50000"/>
                </a:schemeClr>
              </a:solidFill>
              <a:effectLst/>
              <a:latin typeface="Gisha" panose="020B0502040204020203" pitchFamily="34" charset="-79"/>
              <a:cs typeface="Gisha" panose="020B0502040204020203" pitchFamily="34" charset="-79"/>
            </a:endParaRPr>
          </a:p>
          <a:p>
            <a:r>
              <a:rPr lang="he-IL" sz="1400" b="1" i="0" dirty="0">
                <a:solidFill>
                  <a:schemeClr val="bg1">
                    <a:lumMod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הרעות</a:t>
            </a:r>
            <a:r>
              <a:rPr lang="he-IL" sz="1400" b="0" i="0" dirty="0">
                <a:solidFill>
                  <a:schemeClr val="bg1">
                    <a:lumMod val="50000"/>
                  </a:schemeClr>
                </a:solidFill>
                <a:effectLst/>
                <a:latin typeface="Gisha" panose="020B0502040204020203" pitchFamily="34" charset="-79"/>
                <a:cs typeface="Gisha" panose="020B0502040204020203" pitchFamily="34" charset="-79"/>
              </a:rPr>
              <a:t> כנערייך כולם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שוב בשמך נחייך ונלכה</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כי רעים שנפלו על חרבם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את חייך הותירו לזכר</a:t>
            </a:r>
          </a:p>
          <a:p>
            <a:endParaRPr lang="he-IL" sz="1400" dirty="0">
              <a:solidFill>
                <a:schemeClr val="bg1">
                  <a:lumMod val="50000"/>
                </a:schemeClr>
              </a:solidFill>
              <a:latin typeface="Gisha" panose="020B0502040204020203" pitchFamily="34" charset="-79"/>
              <a:cs typeface="Gisha" panose="020B0502040204020203" pitchFamily="34" charset="-79"/>
            </a:endParaRPr>
          </a:p>
          <a:p>
            <a:r>
              <a:rPr lang="he-IL" sz="1400" b="0" i="0" dirty="0">
                <a:solidFill>
                  <a:schemeClr val="bg1">
                    <a:lumMod val="50000"/>
                  </a:schemeClr>
                </a:solidFill>
                <a:effectLst/>
                <a:latin typeface="Gisha" panose="020B0502040204020203" pitchFamily="34" charset="-79"/>
                <a:cs typeface="Gisha" panose="020B0502040204020203" pitchFamily="34" charset="-79"/>
              </a:rPr>
              <a:t>אך נזכור את כולם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את יפי הבלורית והתואר</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כי </a:t>
            </a:r>
            <a:r>
              <a:rPr lang="he-IL" sz="1400" b="1" i="0" dirty="0">
                <a:solidFill>
                  <a:schemeClr val="bg1">
                    <a:lumMod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רעות</a:t>
            </a:r>
            <a:r>
              <a:rPr lang="he-IL" sz="1400" b="0" i="0" dirty="0">
                <a:solidFill>
                  <a:schemeClr val="bg1">
                    <a:lumMod val="50000"/>
                  </a:schemeClr>
                </a:solidFill>
                <a:effectLst/>
                <a:latin typeface="Gisha" panose="020B0502040204020203" pitchFamily="34" charset="-79"/>
                <a:cs typeface="Gisha" panose="020B0502040204020203" pitchFamily="34" charset="-79"/>
              </a:rPr>
              <a:t> שכזאת לעולם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לא תיתן את ליבנו לשכוח</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אהבה מקודשת בדם</a:t>
            </a:r>
            <a:br>
              <a:rPr lang="he-IL" sz="1400" b="0" i="0" dirty="0">
                <a:solidFill>
                  <a:schemeClr val="bg1">
                    <a:lumMod val="50000"/>
                  </a:schemeClr>
                </a:solidFill>
                <a:effectLst/>
                <a:latin typeface="Gisha" panose="020B0502040204020203" pitchFamily="34" charset="-79"/>
                <a:cs typeface="Gisha" panose="020B0502040204020203" pitchFamily="34" charset="-79"/>
              </a:rPr>
            </a:br>
            <a:r>
              <a:rPr lang="he-IL" sz="1400" b="0" i="0" dirty="0">
                <a:solidFill>
                  <a:schemeClr val="bg1">
                    <a:lumMod val="50000"/>
                  </a:schemeClr>
                </a:solidFill>
                <a:effectLst/>
                <a:latin typeface="Gisha" panose="020B0502040204020203" pitchFamily="34" charset="-79"/>
                <a:cs typeface="Gisha" panose="020B0502040204020203" pitchFamily="34" charset="-79"/>
              </a:rPr>
              <a:t>את תשובי בינינו לפרוח</a:t>
            </a:r>
          </a:p>
          <a:p>
            <a:endParaRPr lang="he-IL" sz="1600" b="0" i="0" dirty="0">
              <a:solidFill>
                <a:srgbClr val="202124"/>
              </a:solidFill>
              <a:effectLst/>
              <a:latin typeface="Gisha" panose="020B0502040204020203" pitchFamily="34" charset="-79"/>
              <a:cs typeface="Gisha" panose="020B0502040204020203" pitchFamily="34" charset="-79"/>
            </a:endParaRPr>
          </a:p>
        </p:txBody>
      </p:sp>
      <p:sp>
        <p:nvSpPr>
          <p:cNvPr id="8" name="מלבן 7">
            <a:extLst>
              <a:ext uri="{FF2B5EF4-FFF2-40B4-BE49-F238E27FC236}">
                <a16:creationId xmlns:a16="http://schemas.microsoft.com/office/drawing/2014/main" id="{A8C30F35-6323-6C1C-54D7-C0FCF220ACED}"/>
              </a:ext>
            </a:extLst>
          </p:cNvPr>
          <p:cNvSpPr/>
          <p:nvPr/>
        </p:nvSpPr>
        <p:spPr>
          <a:xfrm>
            <a:off x="1240684" y="4863548"/>
            <a:ext cx="6624735" cy="1936017"/>
          </a:xfrm>
          <a:prstGeom prst="rect">
            <a:avLst/>
          </a:prstGeom>
          <a:solidFill>
            <a:schemeClr val="bg1">
              <a:lumMod val="95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b="1" u="sng" dirty="0">
                <a:solidFill>
                  <a:schemeClr val="tx1"/>
                </a:solidFill>
                <a:latin typeface="Gisha" panose="020B0502040204020203" pitchFamily="34" charset="-79"/>
                <a:cs typeface="Gisha" panose="020B0502040204020203" pitchFamily="34" charset="-79"/>
              </a:rPr>
              <a:t>שאלות לדיון</a:t>
            </a:r>
          </a:p>
          <a:p>
            <a:pPr marL="285750" indent="-285750">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איזו תמונה עולה מתוך מילות השיר? </a:t>
            </a:r>
          </a:p>
          <a:p>
            <a:pPr marL="285750" indent="-285750">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אילו רגשות מובעים באמצעות השיר? ציינו את המילים המלמדות זאת.</a:t>
            </a:r>
          </a:p>
          <a:p>
            <a:pPr marL="285750" indent="-285750">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אילו ערכים באים לידי ביטוי בשיר? ציינו את המילים המביעות זאת.</a:t>
            </a:r>
          </a:p>
          <a:p>
            <a:pPr marL="285750" indent="-285750">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כיצד הייתם מגדירים את המושג "רעות" לפי השיר?</a:t>
            </a:r>
          </a:p>
          <a:p>
            <a:pPr marL="285750" indent="-285750">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לפי מה שלמדתם על יצחק רבין ועל חייו, נסו לשער מדוע אהב יצחק רבין את השיר הזה בכל מאודו. להלן תחילתה של </a:t>
            </a:r>
            <a:r>
              <a:rPr lang="he-IL" sz="1600" b="1" dirty="0">
                <a:solidFill>
                  <a:schemeClr val="tx1"/>
                </a:solidFill>
                <a:latin typeface="Gisha" panose="020B0502040204020203" pitchFamily="34" charset="-79"/>
                <a:cs typeface="Gisha" panose="020B0502040204020203" pitchFamily="34" charset="-79"/>
                <a:hlinkClick r:id="rId2"/>
              </a:rPr>
              <a:t>תשובה</a:t>
            </a:r>
            <a:r>
              <a:rPr lang="he-IL" sz="1600" b="1" dirty="0">
                <a:solidFill>
                  <a:schemeClr val="tx1"/>
                </a:solidFill>
                <a:latin typeface="Gisha" panose="020B0502040204020203" pitchFamily="34" charset="-79"/>
                <a:cs typeface="Gisha" panose="020B0502040204020203" pitchFamily="34" charset="-79"/>
              </a:rPr>
              <a:t>.</a:t>
            </a:r>
          </a:p>
          <a:p>
            <a:pPr marL="285750" indent="-285750">
              <a:buFont typeface="Wingdings" panose="05000000000000000000" pitchFamily="2" charset="2"/>
              <a:buChar char="q"/>
            </a:pPr>
            <a:endParaRPr lang="he-IL" sz="1600" dirty="0">
              <a:solidFill>
                <a:schemeClr val="tx1"/>
              </a:solidFill>
              <a:latin typeface="Gisha" panose="020B0502040204020203" pitchFamily="34" charset="-79"/>
              <a:cs typeface="Gisha" panose="020B0502040204020203" pitchFamily="34" charset="-79"/>
            </a:endParaRPr>
          </a:p>
        </p:txBody>
      </p:sp>
      <p:pic>
        <p:nvPicPr>
          <p:cNvPr id="10" name="תמונה 9" descr="תמונה שמכילה חץ&#10;&#10;התיאור נוצר באופן אוטומטי">
            <a:extLst>
              <a:ext uri="{FF2B5EF4-FFF2-40B4-BE49-F238E27FC236}">
                <a16:creationId xmlns:a16="http://schemas.microsoft.com/office/drawing/2014/main" id="{8A45389D-C458-FDF3-1F45-B22B11CAE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05" y="116958"/>
            <a:ext cx="1680671" cy="1954792"/>
          </a:xfrm>
          <a:prstGeom prst="rect">
            <a:avLst/>
          </a:prstGeom>
        </p:spPr>
      </p:pic>
      <p:sp>
        <p:nvSpPr>
          <p:cNvPr id="14" name="לחצן פעולה: בית 27">
            <a:hlinkClick r:id="rId4" action="ppaction://hlinksldjump"/>
            <a:extLst>
              <a:ext uri="{FF2B5EF4-FFF2-40B4-BE49-F238E27FC236}">
                <a16:creationId xmlns:a16="http://schemas.microsoft.com/office/drawing/2014/main" id="{C3C1A618-E272-EBC9-B425-5F6892FEB80B}"/>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71036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0" y="5877272"/>
            <a:ext cx="1138808" cy="101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a:extLst>
              <a:ext uri="{FF2B5EF4-FFF2-40B4-BE49-F238E27FC236}">
                <a16:creationId xmlns:a16="http://schemas.microsoft.com/office/drawing/2014/main" id="{51264582-62D9-8A9C-1FDD-D4437EB8E707}"/>
              </a:ext>
            </a:extLst>
          </p:cNvPr>
          <p:cNvSpPr/>
          <p:nvPr/>
        </p:nvSpPr>
        <p:spPr>
          <a:xfrm>
            <a:off x="5097473" y="980728"/>
            <a:ext cx="3795007" cy="5688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0" name="תמונה 9" descr="תמונה שמכילה חץ&#10;&#10;התיאור נוצר באופן אוטומטי">
            <a:extLst>
              <a:ext uri="{FF2B5EF4-FFF2-40B4-BE49-F238E27FC236}">
                <a16:creationId xmlns:a16="http://schemas.microsoft.com/office/drawing/2014/main" id="{8A45389D-C458-FDF3-1F45-B22B11CAE0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980728"/>
            <a:ext cx="2794612" cy="5502998"/>
          </a:xfrm>
          <a:prstGeom prst="rect">
            <a:avLst/>
          </a:prstGeom>
        </p:spPr>
      </p:pic>
      <p:sp>
        <p:nvSpPr>
          <p:cNvPr id="3" name="מלבן 2">
            <a:extLst>
              <a:ext uri="{FF2B5EF4-FFF2-40B4-BE49-F238E27FC236}">
                <a16:creationId xmlns:a16="http://schemas.microsoft.com/office/drawing/2014/main" id="{0FF47B85-3B5D-F392-8141-E9399E9CABEE}"/>
              </a:ext>
            </a:extLst>
          </p:cNvPr>
          <p:cNvSpPr/>
          <p:nvPr/>
        </p:nvSpPr>
        <p:spPr>
          <a:xfrm>
            <a:off x="3707904" y="692696"/>
            <a:ext cx="5184576" cy="5976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b="0" i="0" dirty="0">
              <a:solidFill>
                <a:schemeClr val="tx1"/>
              </a:solidFill>
              <a:effectLst/>
              <a:latin typeface="Gisha" panose="020B0502040204020203" pitchFamily="34" charset="-79"/>
              <a:cs typeface="Gisha" panose="020B0502040204020203" pitchFamily="34" charset="-79"/>
            </a:endParaRPr>
          </a:p>
          <a:p>
            <a:r>
              <a:rPr lang="he-IL" b="1" i="0"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"רעות" </a:t>
            </a:r>
            <a:r>
              <a:rPr lang="he-IL" b="1" i="0" dirty="0">
                <a:solidFill>
                  <a:schemeClr val="tx2"/>
                </a:solidFill>
                <a:effectLst/>
                <a:latin typeface="Gisha" panose="020B0502040204020203" pitchFamily="34" charset="-79"/>
                <a:cs typeface="Gisha" panose="020B0502040204020203" pitchFamily="34" charset="-79"/>
              </a:rPr>
              <a:t>הוא מונח המסמל קשר נפשי עמוק בין שני בני אדם או בין קבוצה של אנשים, קשר שאינו תלוי אינטרסים. </a:t>
            </a:r>
          </a:p>
          <a:p>
            <a:r>
              <a:rPr lang="he-IL" b="1" i="0" dirty="0">
                <a:solidFill>
                  <a:schemeClr val="tx2"/>
                </a:solidFill>
                <a:effectLst/>
                <a:latin typeface="Gisha" panose="020B0502040204020203" pitchFamily="34" charset="-79"/>
                <a:cs typeface="Gisha" panose="020B0502040204020203" pitchFamily="34" charset="-79"/>
              </a:rPr>
              <a:t>רעות יכולה להיווצר בשני אופנים מרכזיים:</a:t>
            </a:r>
          </a:p>
          <a:p>
            <a:r>
              <a:rPr lang="he-IL" b="1" i="0" dirty="0">
                <a:solidFill>
                  <a:schemeClr val="tx2"/>
                </a:solidFill>
                <a:effectLst/>
                <a:latin typeface="Gisha" panose="020B0502040204020203" pitchFamily="34" charset="-79"/>
                <a:cs typeface="Gisha" panose="020B0502040204020203" pitchFamily="34" charset="-79"/>
              </a:rPr>
              <a:t> </a:t>
            </a:r>
          </a:p>
          <a:p>
            <a:r>
              <a:rPr lang="he-IL" b="1" i="0" strike="noStrike" dirty="0">
                <a:solidFill>
                  <a:schemeClr val="tx2"/>
                </a:solidFill>
                <a:effectLst/>
                <a:latin typeface="Gisha" panose="020B0502040204020203" pitchFamily="34" charset="-79"/>
                <a:cs typeface="Gisha" panose="020B0502040204020203" pitchFamily="34" charset="-79"/>
              </a:rPr>
              <a:t>ידידות </a:t>
            </a:r>
            <a:r>
              <a:rPr lang="he-IL" b="1" i="0" dirty="0">
                <a:solidFill>
                  <a:schemeClr val="tx2"/>
                </a:solidFill>
                <a:effectLst/>
                <a:latin typeface="Gisha" panose="020B0502040204020203" pitchFamily="34" charset="-79"/>
                <a:cs typeface="Gisha" panose="020B0502040204020203" pitchFamily="34" charset="-79"/>
              </a:rPr>
              <a:t>ארוכת שנים היוצרת היכרות עמוקה בין הרעים.</a:t>
            </a:r>
          </a:p>
          <a:p>
            <a:pPr algn="ctr"/>
            <a:r>
              <a:rPr lang="he-IL" b="1" i="0" dirty="0">
                <a:solidFill>
                  <a:schemeClr val="bg1">
                    <a:lumMod val="65000"/>
                  </a:schemeClr>
                </a:solidFill>
                <a:effectLst/>
                <a:latin typeface="Gisha" panose="020B0502040204020203" pitchFamily="34" charset="-79"/>
                <a:cs typeface="Gisha" panose="020B0502040204020203" pitchFamily="34" charset="-79"/>
              </a:rPr>
              <a:t>או</a:t>
            </a:r>
            <a:r>
              <a:rPr lang="he-IL" b="1" i="0" dirty="0">
                <a:solidFill>
                  <a:schemeClr val="tx2"/>
                </a:solidFill>
                <a:effectLst/>
                <a:latin typeface="Gisha" panose="020B0502040204020203" pitchFamily="34" charset="-79"/>
                <a:cs typeface="Gisha" panose="020B0502040204020203" pitchFamily="34" charset="-79"/>
              </a:rPr>
              <a:t> </a:t>
            </a:r>
          </a:p>
          <a:p>
            <a:endParaRPr lang="he-IL" b="1" i="0" dirty="0">
              <a:solidFill>
                <a:schemeClr val="tx2"/>
              </a:solidFill>
              <a:effectLst/>
              <a:latin typeface="Gisha" panose="020B0502040204020203" pitchFamily="34" charset="-79"/>
              <a:cs typeface="Gisha" panose="020B0502040204020203" pitchFamily="34" charset="-79"/>
            </a:endParaRPr>
          </a:p>
          <a:p>
            <a:r>
              <a:rPr lang="he-IL" b="1" i="0" dirty="0">
                <a:solidFill>
                  <a:schemeClr val="tx2"/>
                </a:solidFill>
                <a:effectLst/>
                <a:latin typeface="Gisha" panose="020B0502040204020203" pitchFamily="34" charset="-79"/>
                <a:cs typeface="Gisha" panose="020B0502040204020203" pitchFamily="34" charset="-79"/>
              </a:rPr>
              <a:t>מצב המחייב כוחות משותפים וערבות הדדית.</a:t>
            </a:r>
          </a:p>
          <a:p>
            <a:endParaRPr lang="he-IL" dirty="0">
              <a:solidFill>
                <a:schemeClr val="bg1">
                  <a:lumMod val="65000"/>
                </a:schemeClr>
              </a:solidFill>
              <a:latin typeface="Gisha" panose="020B0502040204020203" pitchFamily="34" charset="-79"/>
              <a:cs typeface="Gisha" panose="020B0502040204020203" pitchFamily="34" charset="-79"/>
            </a:endParaRPr>
          </a:p>
          <a:p>
            <a:r>
              <a:rPr lang="he-IL" sz="1600" b="1" dirty="0">
                <a:solidFill>
                  <a:schemeClr val="tx1"/>
                </a:solidFill>
                <a:latin typeface="Gisha" panose="020B0502040204020203" pitchFamily="34" charset="-79"/>
                <a:cs typeface="Gisha" panose="020B0502040204020203" pitchFamily="34" charset="-79"/>
              </a:rPr>
              <a:t>שאלות לדיון</a:t>
            </a:r>
          </a:p>
          <a:p>
            <a:pPr marL="285750" indent="-285750">
              <a:lnSpc>
                <a:spcPct val="150000"/>
              </a:lnSpc>
              <a:buFont typeface="Wingdings" panose="05000000000000000000" pitchFamily="2" charset="2"/>
              <a:buChar char="q"/>
            </a:pPr>
            <a:r>
              <a:rPr lang="he-IL" sz="1600" b="0" i="0" dirty="0">
                <a:solidFill>
                  <a:schemeClr val="tx1"/>
                </a:solidFill>
                <a:effectLst/>
                <a:latin typeface="Gisha" panose="020B0502040204020203" pitchFamily="34" charset="-79"/>
                <a:cs typeface="Gisha" panose="020B0502040204020203" pitchFamily="34" charset="-79"/>
              </a:rPr>
              <a:t>מה דעתכם על ההגדרה? נסו לחשוב על הגדרות נוספות.</a:t>
            </a:r>
          </a:p>
          <a:p>
            <a:pPr marL="285750" indent="-285750">
              <a:lnSpc>
                <a:spcPct val="150000"/>
              </a:lnSpc>
              <a:buFont typeface="Wingdings" panose="05000000000000000000" pitchFamily="2" charset="2"/>
              <a:buChar char="q"/>
            </a:pPr>
            <a:r>
              <a:rPr lang="he-IL" sz="1600" dirty="0">
                <a:solidFill>
                  <a:schemeClr val="tx1"/>
                </a:solidFill>
                <a:latin typeface="Gisha" panose="020B0502040204020203" pitchFamily="34" charset="-79"/>
                <a:cs typeface="Gisha" panose="020B0502040204020203" pitchFamily="34" charset="-79"/>
              </a:rPr>
              <a:t>האם ההגדרה המופיעה כאן הולמת את ה</a:t>
            </a:r>
            <a:r>
              <a:rPr lang="he-IL" sz="1600" b="1" dirty="0">
                <a:solidFill>
                  <a:schemeClr val="tx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רעות</a:t>
            </a:r>
            <a:r>
              <a:rPr lang="he-IL" sz="1600" dirty="0">
                <a:solidFill>
                  <a:schemeClr val="tx1"/>
                </a:solidFill>
                <a:latin typeface="Gisha" panose="020B0502040204020203" pitchFamily="34" charset="-79"/>
                <a:cs typeface="Gisha" panose="020B0502040204020203" pitchFamily="34" charset="-79"/>
              </a:rPr>
              <a:t> כפי שהתבטאה בשיר של חיים גורי?</a:t>
            </a:r>
          </a:p>
          <a:p>
            <a:pPr marL="285750" indent="-285750">
              <a:lnSpc>
                <a:spcPct val="150000"/>
              </a:lnSpc>
              <a:buFont typeface="Wingdings" panose="05000000000000000000" pitchFamily="2" charset="2"/>
              <a:buChar char="q"/>
            </a:pPr>
            <a:r>
              <a:rPr lang="he-IL" sz="1600" b="0" i="0" dirty="0">
                <a:solidFill>
                  <a:schemeClr val="tx1"/>
                </a:solidFill>
                <a:effectLst/>
                <a:latin typeface="Gisha" panose="020B0502040204020203" pitchFamily="34" charset="-79"/>
                <a:cs typeface="Gisha" panose="020B0502040204020203" pitchFamily="34" charset="-79"/>
              </a:rPr>
              <a:t>האם גילויי רעות בחייכם נובעים מידידות ארוכת שנים או מקשר של ערבות הדדית? הסבירו.</a:t>
            </a:r>
          </a:p>
        </p:txBody>
      </p:sp>
      <p:sp>
        <p:nvSpPr>
          <p:cNvPr id="5" name="מלבן 4">
            <a:extLst>
              <a:ext uri="{FF2B5EF4-FFF2-40B4-BE49-F238E27FC236}">
                <a16:creationId xmlns:a16="http://schemas.microsoft.com/office/drawing/2014/main" id="{D0B5175D-1C63-717C-00CC-C02D2CAB10C3}"/>
              </a:ext>
            </a:extLst>
          </p:cNvPr>
          <p:cNvSpPr/>
          <p:nvPr/>
        </p:nvSpPr>
        <p:spPr>
          <a:xfrm>
            <a:off x="1007604" y="374274"/>
            <a:ext cx="7128791"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פעילות פתיחה - המשך</a:t>
            </a:r>
          </a:p>
        </p:txBody>
      </p:sp>
      <p:sp>
        <p:nvSpPr>
          <p:cNvPr id="9" name="לחצן פעולה: בית 27">
            <a:hlinkClick r:id="rId3" action="ppaction://hlinksldjump"/>
            <a:extLst>
              <a:ext uri="{FF2B5EF4-FFF2-40B4-BE49-F238E27FC236}">
                <a16:creationId xmlns:a16="http://schemas.microsoft.com/office/drawing/2014/main" id="{355194A7-46E3-226E-5AF6-CA33AC06C457}"/>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99842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מלבן 27"/>
          <p:cNvSpPr/>
          <p:nvPr/>
        </p:nvSpPr>
        <p:spPr>
          <a:xfrm>
            <a:off x="4812196" y="-209155"/>
            <a:ext cx="4319972" cy="6829967"/>
          </a:xfrm>
          <a:prstGeom prst="rect">
            <a:avLst/>
          </a:prstGeom>
          <a:solidFill>
            <a:schemeClr val="bg1">
              <a:alpha val="2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919954" y="828295"/>
            <a:ext cx="4104456" cy="5630563"/>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nSpc>
                <a:spcPct val="150000"/>
              </a:lnSpc>
            </a:pPr>
            <a:r>
              <a:rPr lang="he-IL" sz="1600" b="1" u="sng" dirty="0">
                <a:solidFill>
                  <a:schemeClr val="tx1"/>
                </a:solidFill>
                <a:latin typeface="Gisha" panose="020B0502040204020203" pitchFamily="34" charset="-79"/>
                <a:cs typeface="Gisha" panose="020B0502040204020203" pitchFamily="34" charset="-79"/>
              </a:rPr>
              <a:t>שאלות לדיון לבחירת המורה</a:t>
            </a:r>
            <a:endParaRPr lang="he-IL" sz="1600" b="1" dirty="0">
              <a:solidFill>
                <a:schemeClr val="tx1"/>
              </a:solidFill>
              <a:latin typeface="Gisha" panose="020B0502040204020203" pitchFamily="34" charset="-79"/>
              <a:cs typeface="Gisha" panose="020B0502040204020203" pitchFamily="34" charset="-79"/>
            </a:endParaRP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מה רואים </a:t>
            </a:r>
            <a:r>
              <a:rPr lang="he-IL" sz="1600" b="1" dirty="0">
                <a:solidFill>
                  <a:schemeClr val="tx1"/>
                </a:solidFill>
                <a:latin typeface="Gisha" panose="020B0502040204020203" pitchFamily="34" charset="-79"/>
                <a:cs typeface="Gisha" panose="020B0502040204020203" pitchFamily="34" charset="-79"/>
                <a:hlinkClick r:id="rId2" action="ppaction://hlinksldjump"/>
              </a:rPr>
              <a:t>בכרזה</a:t>
            </a:r>
            <a:r>
              <a:rPr lang="he-IL" sz="1600" dirty="0">
                <a:solidFill>
                  <a:schemeClr val="tx1"/>
                </a:solidFill>
                <a:latin typeface="Gisha" panose="020B0502040204020203" pitchFamily="34" charset="-79"/>
                <a:cs typeface="Gisha" panose="020B0502040204020203" pitchFamily="34" charset="-79"/>
              </a:rPr>
              <a:t>?</a:t>
            </a: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אילו מחשבות הכרזה מעוררת? </a:t>
            </a: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מה לדעתכם משמעות הכתם האדום בדמות הימנית? מה מסמלות לדעתכם מגוון הדמויות המרכיבות את הכרזה?</a:t>
            </a: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מדוע נבחרה כרזה זו לדעתכם?</a:t>
            </a: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מהו לדעתכם המסר של הכרזה ומה חשיבותו לכל פרט בחברה ולחברה הישראלית ככלל?</a:t>
            </a:r>
          </a:p>
          <a:p>
            <a:pPr marL="228600" indent="-228600">
              <a:lnSpc>
                <a:spcPct val="150000"/>
              </a:lnSpc>
              <a:buAutoNum type="arabicPeriod" startAt="6"/>
            </a:pPr>
            <a:r>
              <a:rPr lang="he-IL" sz="1600" dirty="0">
                <a:solidFill>
                  <a:schemeClr val="tx1"/>
                </a:solidFill>
                <a:latin typeface="Gisha" panose="020B0502040204020203" pitchFamily="34" charset="-79"/>
                <a:cs typeface="Gisha" panose="020B0502040204020203" pitchFamily="34" charset="-79"/>
              </a:rPr>
              <a:t>מה הקשר בין הכרזה לבין יום הזיכרון לרצח יצחק רבין?</a:t>
            </a:r>
          </a:p>
          <a:p>
            <a:pPr marL="342900" indent="-342900">
              <a:lnSpc>
                <a:spcPct val="150000"/>
              </a:lnSpc>
              <a:buAutoNum type="arabicPeriod" startAt="7"/>
            </a:pPr>
            <a:r>
              <a:rPr lang="he-IL" sz="1600" dirty="0">
                <a:solidFill>
                  <a:schemeClr val="tx1"/>
                </a:solidFill>
                <a:latin typeface="Gisha" panose="020B0502040204020203" pitchFamily="34" charset="-79"/>
                <a:cs typeface="Gisha" panose="020B0502040204020203" pitchFamily="34" charset="-79"/>
              </a:rPr>
              <a:t>מדוע לדעתכם הוחלט לעסוק השנה ביום הזיכרון ליצחק רבין במושג </a:t>
            </a:r>
            <a:r>
              <a:rPr lang="he-IL" sz="1600" b="1" dirty="0">
                <a:solidFill>
                  <a:schemeClr val="tx1"/>
                </a:solidFill>
                <a:latin typeface="Gisha" panose="020B0502040204020203" pitchFamily="34" charset="-79"/>
                <a:cs typeface="Gisha" panose="020B0502040204020203" pitchFamily="34" charset="-79"/>
              </a:rPr>
              <a:t>"רעות"</a:t>
            </a:r>
            <a:r>
              <a:rPr lang="he-IL" sz="1600" dirty="0">
                <a:solidFill>
                  <a:schemeClr val="tx1"/>
                </a:solidFill>
                <a:latin typeface="Gisha" panose="020B0502040204020203" pitchFamily="34" charset="-79"/>
                <a:cs typeface="Gisha" panose="020B0502040204020203" pitchFamily="34" charset="-79"/>
              </a:rPr>
              <a:t>? כיצד הוא מתקשר למציאות חיינו?</a:t>
            </a:r>
          </a:p>
          <a:p>
            <a:pPr>
              <a:lnSpc>
                <a:spcPct val="150000"/>
              </a:lnSpc>
            </a:pPr>
            <a:endParaRPr lang="he-IL" sz="1200" dirty="0">
              <a:solidFill>
                <a:schemeClr val="tx1"/>
              </a:solidFill>
              <a:latin typeface="Gisha" panose="020B0502040204020203" pitchFamily="34" charset="-79"/>
              <a:cs typeface="Gisha" panose="020B0502040204020203" pitchFamily="34" charset="-79"/>
            </a:endParaRPr>
          </a:p>
        </p:txBody>
      </p:sp>
      <p:sp>
        <p:nvSpPr>
          <p:cNvPr id="17" name="מלבן 16"/>
          <p:cNvSpPr/>
          <p:nvPr/>
        </p:nvSpPr>
        <p:spPr>
          <a:xfrm>
            <a:off x="2411760" y="93546"/>
            <a:ext cx="41044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מדרש כרזה - הרעות</a:t>
            </a:r>
          </a:p>
          <a:p>
            <a:endParaRPr lang="he-IL" sz="2000" b="1" dirty="0">
              <a:solidFill>
                <a:schemeClr val="tx1"/>
              </a:solidFill>
              <a:latin typeface="Gisha" panose="020B0502040204020203" pitchFamily="34" charset="-79"/>
              <a:cs typeface="Gisha" panose="020B0502040204020203" pitchFamily="34" charset="-79"/>
            </a:endParaRPr>
          </a:p>
        </p:txBody>
      </p:sp>
      <p:pic>
        <p:nvPicPr>
          <p:cNvPr id="4" name="תמונה 3" descr="תמונה שמכילה חץ&#10;&#10;התיאור נוצר באופן אוטומטי">
            <a:extLst>
              <a:ext uri="{FF2B5EF4-FFF2-40B4-BE49-F238E27FC236}">
                <a16:creationId xmlns:a16="http://schemas.microsoft.com/office/drawing/2014/main" id="{13E7F687-29E4-13AE-0818-CD17B9D72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039" y="723978"/>
            <a:ext cx="4022961" cy="5801365"/>
          </a:xfrm>
          <a:prstGeom prst="rect">
            <a:avLst/>
          </a:prstGeom>
        </p:spPr>
      </p:pic>
      <p:sp>
        <p:nvSpPr>
          <p:cNvPr id="6" name="לחצן פעולה: בית 27">
            <a:hlinkClick r:id="rId4" action="ppaction://hlinksldjump"/>
            <a:extLst>
              <a:ext uri="{FF2B5EF4-FFF2-40B4-BE49-F238E27FC236}">
                <a16:creationId xmlns:a16="http://schemas.microsoft.com/office/drawing/2014/main" id="{A27B7FF6-4673-4699-F44F-DFE8F0ECB649}"/>
              </a:ext>
            </a:extLst>
          </p:cNvPr>
          <p:cNvSpPr/>
          <p:nvPr/>
        </p:nvSpPr>
        <p:spPr>
          <a:xfrm>
            <a:off x="8676456" y="6381327"/>
            <a:ext cx="380898" cy="436193"/>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381534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מלבן 27"/>
          <p:cNvSpPr/>
          <p:nvPr/>
        </p:nvSpPr>
        <p:spPr>
          <a:xfrm>
            <a:off x="4812196" y="-209155"/>
            <a:ext cx="4319972" cy="6829967"/>
          </a:xfrm>
          <a:prstGeom prst="rect">
            <a:avLst/>
          </a:prstGeom>
          <a:solidFill>
            <a:schemeClr val="bg1">
              <a:alpha val="2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411760" y="93546"/>
            <a:ext cx="41044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מדרש כרזה - הרעות</a:t>
            </a:r>
          </a:p>
          <a:p>
            <a:endParaRPr lang="he-IL" sz="2000" b="1" dirty="0">
              <a:solidFill>
                <a:schemeClr val="tx1"/>
              </a:solidFill>
              <a:latin typeface="Gisha" panose="020B0502040204020203" pitchFamily="34" charset="-79"/>
              <a:cs typeface="Gisha" panose="020B0502040204020203" pitchFamily="34" charset="-79"/>
            </a:endParaRPr>
          </a:p>
        </p:txBody>
      </p:sp>
      <p:pic>
        <p:nvPicPr>
          <p:cNvPr id="4" name="תמונה 3" descr="תמונה שמכילה חץ&#10;&#10;התיאור נוצר באופן אוטומטי">
            <a:extLst>
              <a:ext uri="{FF2B5EF4-FFF2-40B4-BE49-F238E27FC236}">
                <a16:creationId xmlns:a16="http://schemas.microsoft.com/office/drawing/2014/main" id="{13E7F687-29E4-13AE-0818-CD17B9D72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519" y="798058"/>
            <a:ext cx="4022961" cy="5801365"/>
          </a:xfrm>
          <a:prstGeom prst="rect">
            <a:avLst/>
          </a:prstGeom>
        </p:spPr>
      </p:pic>
      <p:sp>
        <p:nvSpPr>
          <p:cNvPr id="7" name="Arrow: Right 6">
            <a:hlinkClick r:id="rId3" action="ppaction://hlinksldjump"/>
            <a:extLst>
              <a:ext uri="{FF2B5EF4-FFF2-40B4-BE49-F238E27FC236}">
                <a16:creationId xmlns:a16="http://schemas.microsoft.com/office/drawing/2014/main" id="{3C6F5DB7-E167-9535-A012-B261A1888539}"/>
              </a:ext>
            </a:extLst>
          </p:cNvPr>
          <p:cNvSpPr/>
          <p:nvPr/>
        </p:nvSpPr>
        <p:spPr>
          <a:xfrm>
            <a:off x="8393168" y="6403041"/>
            <a:ext cx="590748" cy="392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65243027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21208</TotalTime>
  <Words>1324</Words>
  <Application>Microsoft Office PowerPoint</Application>
  <PresentationFormat>‫הצגה על המסך (4:3)</PresentationFormat>
  <Paragraphs>130</Paragraphs>
  <Slides>14</Slides>
  <Notes>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14</vt:i4>
      </vt:variant>
    </vt:vector>
  </HeadingPairs>
  <TitlesOfParts>
    <vt:vector size="20" baseType="lpstr">
      <vt:lpstr>Aharoni</vt:lpstr>
      <vt:lpstr>Arial</vt:lpstr>
      <vt:lpstr>Calibri</vt:lpstr>
      <vt:lpstr>Gisha</vt:lpstr>
      <vt:lpstr>Wingdings</vt:lpstr>
      <vt:lpstr>ערכת נושא Office</vt:lpstr>
      <vt:lpstr>יום הזיכרון ה-27  ליצחק רבין</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גלי צחור</dc:creator>
  <cp:lastModifiedBy>רוני שכטר-ברן</cp:lastModifiedBy>
  <cp:revision>257</cp:revision>
  <dcterms:created xsi:type="dcterms:W3CDTF">2020-09-06T10:18:37Z</dcterms:created>
  <dcterms:modified xsi:type="dcterms:W3CDTF">2022-09-21T19:37:31Z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a81dea-4d6c-46c2-b66b-652ec1fb581d_Enabled">
    <vt:lpwstr>true</vt:lpwstr>
  </property>
  <property fmtid="{D5CDD505-2E9C-101B-9397-08002B2CF9AE}" pid="3" name="MSIP_Label_00a81dea-4d6c-46c2-b66b-652ec1fb581d_SetDate">
    <vt:lpwstr>2022-09-21T14:30:15Z</vt:lpwstr>
  </property>
  <property fmtid="{D5CDD505-2E9C-101B-9397-08002B2CF9AE}" pid="4" name="MSIP_Label_00a81dea-4d6c-46c2-b66b-652ec1fb581d_Method">
    <vt:lpwstr>Standard</vt:lpwstr>
  </property>
  <property fmtid="{D5CDD505-2E9C-101B-9397-08002B2CF9AE}" pid="5" name="MSIP_Label_00a81dea-4d6c-46c2-b66b-652ec1fb581d_Name">
    <vt:lpwstr>הצפנת קבצים והודעות דואר אלקטרוני</vt:lpwstr>
  </property>
  <property fmtid="{D5CDD505-2E9C-101B-9397-08002B2CF9AE}" pid="6" name="MSIP_Label_00a81dea-4d6c-46c2-b66b-652ec1fb581d_SiteId">
    <vt:lpwstr>d84846a7-3371-4e86-afe6-dc8d9d7a3299</vt:lpwstr>
  </property>
  <property fmtid="{D5CDD505-2E9C-101B-9397-08002B2CF9AE}" pid="7" name="MSIP_Label_00a81dea-4d6c-46c2-b66b-652ec1fb581d_ActionId">
    <vt:lpwstr>5048c708-35aa-4ff4-82e0-af16fa279489</vt:lpwstr>
  </property>
  <property fmtid="{D5CDD505-2E9C-101B-9397-08002B2CF9AE}" pid="8" name="MSIP_Label_00a81dea-4d6c-46c2-b66b-652ec1fb581d_ContentBits">
    <vt:lpwstr>0</vt:lpwstr>
  </property>
</Properties>
</file>