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8"/>
  </p:notesMasterIdLst>
  <p:sldIdLst>
    <p:sldId id="257" r:id="rId3"/>
    <p:sldId id="256" r:id="rId4"/>
    <p:sldId id="261" r:id="rId5"/>
    <p:sldId id="263" r:id="rId6"/>
    <p:sldId id="301" r:id="rId7"/>
    <p:sldId id="302" r:id="rId8"/>
    <p:sldId id="304" r:id="rId9"/>
    <p:sldId id="262" r:id="rId10"/>
    <p:sldId id="317" r:id="rId11"/>
    <p:sldId id="305" r:id="rId12"/>
    <p:sldId id="318" r:id="rId13"/>
    <p:sldId id="307" r:id="rId14"/>
    <p:sldId id="306" r:id="rId15"/>
    <p:sldId id="309" r:id="rId16"/>
    <p:sldId id="319"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userId="user" providerId="None"/>
      </p:ext>
    </p:extLst>
  </p:cmAuthor>
  <p:cmAuthor id="2" name="אפרת חבה" initials="אח" lastIdx="1" clrIdx="1">
    <p:extLst>
      <p:ext uri="{19B8F6BF-5375-455C-9EA6-DF929625EA0E}">
        <p15:presenceInfo xmlns:p15="http://schemas.microsoft.com/office/powerpoint/2012/main" userId="אפרת חבה" providerId="None"/>
      </p:ext>
    </p:extLst>
  </p:cmAuthor>
  <p:cmAuthor id="3" name="Rotem" initials="R" lastIdx="1" clrIdx="2">
    <p:extLst>
      <p:ext uri="{19B8F6BF-5375-455C-9EA6-DF929625EA0E}">
        <p15:presenceInfo xmlns:p15="http://schemas.microsoft.com/office/powerpoint/2012/main" userId="Rot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BEBE5"/>
    <a:srgbClr val="008080"/>
    <a:srgbClr val="66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24" autoAdjust="0"/>
    <p:restoredTop sz="93995" autoAdjust="0"/>
  </p:normalViewPr>
  <p:slideViewPr>
    <p:cSldViewPr>
      <p:cViewPr varScale="1">
        <p:scale>
          <a:sx n="110" d="100"/>
          <a:sy n="110" d="100"/>
        </p:scale>
        <p:origin x="1566" y="114"/>
      </p:cViewPr>
      <p:guideLst>
        <p:guide orient="horz" pos="2160"/>
        <p:guide pos="2880"/>
      </p:guideLst>
    </p:cSldViewPr>
  </p:slideViewPr>
  <p:notesTextViewPr>
    <p:cViewPr>
      <p:scale>
        <a:sx n="1" d="1"/>
        <a:sy n="1" d="1"/>
      </p:scale>
      <p:origin x="0" y="0"/>
    </p:cViewPr>
  </p:notesTextViewPr>
  <p:sorterViewPr>
    <p:cViewPr>
      <p:scale>
        <a:sx n="180" d="100"/>
        <a:sy n="180" d="100"/>
      </p:scale>
      <p:origin x="0" y="-15048"/>
    </p:cViewPr>
  </p:sorterViewPr>
  <p:notesViewPr>
    <p:cSldViewPr>
      <p:cViewPr varScale="1">
        <p:scale>
          <a:sx n="83" d="100"/>
          <a:sy n="83" d="100"/>
        </p:scale>
        <p:origin x="-19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75390A4-EA4B-4288-A0EB-B23EC558C38B}" type="datetimeFigureOut">
              <a:rPr lang="he-IL" smtClean="0"/>
              <a:t>כ"ה/אלול/תשפ"ב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736561F-5A55-47E8-840C-68C6F83A9218}" type="slidenum">
              <a:rPr lang="he-IL" smtClean="0"/>
              <a:t>‹#›</a:t>
            </a:fld>
            <a:endParaRPr lang="he-IL"/>
          </a:p>
        </p:txBody>
      </p:sp>
    </p:spTree>
    <p:extLst>
      <p:ext uri="{BB962C8B-B14F-4D97-AF65-F5344CB8AC3E}">
        <p14:creationId xmlns:p14="http://schemas.microsoft.com/office/powerpoint/2010/main" val="9432081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736561F-5A55-47E8-840C-68C6F83A9218}" type="slidenum">
              <a:rPr lang="he-IL" smtClean="0"/>
              <a:t>1</a:t>
            </a:fld>
            <a:endParaRPr lang="he-IL"/>
          </a:p>
        </p:txBody>
      </p:sp>
    </p:spTree>
    <p:extLst>
      <p:ext uri="{BB962C8B-B14F-4D97-AF65-F5344CB8AC3E}">
        <p14:creationId xmlns:p14="http://schemas.microsoft.com/office/powerpoint/2010/main" val="234494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58654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98540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323891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103089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38432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293982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4172666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415412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286764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376776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226419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44711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1052085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201555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1A470AA-3306-4144-8701-DB7271E310D4}"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681B06A-FD74-4F53-873C-DBBF0F13B2D1}" type="slidenum">
              <a:rPr lang="he-IL" smtClean="0"/>
              <a:t>‹#›</a:t>
            </a:fld>
            <a:endParaRPr lang="he-IL"/>
          </a:p>
        </p:txBody>
      </p:sp>
    </p:spTree>
    <p:extLst>
      <p:ext uri="{BB962C8B-B14F-4D97-AF65-F5344CB8AC3E}">
        <p14:creationId xmlns:p14="http://schemas.microsoft.com/office/powerpoint/2010/main" val="21261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56648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68654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9590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15228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401649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82384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90422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2BAB16-23CB-4A6A-8513-300C62863ECB}" type="slidenum">
              <a:rPr lang="he-IL" smtClean="0"/>
              <a:t>‹#›</a:t>
            </a:fld>
            <a:endParaRPr lang="he-IL"/>
          </a:p>
        </p:txBody>
      </p:sp>
    </p:spTree>
    <p:extLst>
      <p:ext uri="{BB962C8B-B14F-4D97-AF65-F5344CB8AC3E}">
        <p14:creationId xmlns:p14="http://schemas.microsoft.com/office/powerpoint/2010/main" val="186482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D1A470AA-3306-4144-8701-DB7271E310D4}" type="datetimeFigureOut">
              <a:rPr lang="he-IL" smtClean="0"/>
              <a:t>כ"ה/אלול/תשפ"ב</a:t>
            </a:fld>
            <a:endParaRPr lang="he-IL"/>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B681B06A-FD74-4F53-873C-DBBF0F13B2D1}" type="slidenum">
              <a:rPr lang="he-IL" smtClean="0"/>
              <a:t>‹#›</a:t>
            </a:fld>
            <a:endParaRPr lang="he-IL"/>
          </a:p>
        </p:txBody>
      </p:sp>
    </p:spTree>
    <p:extLst>
      <p:ext uri="{BB962C8B-B14F-4D97-AF65-F5344CB8AC3E}">
        <p14:creationId xmlns:p14="http://schemas.microsoft.com/office/powerpoint/2010/main" val="109019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slide" Target="slide14.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kRBs9x2kj8U"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www.rabincenter.org.il/Items/01981/1922-1995.pdf"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youtube.com/watch?v=XE4t5im8UMA" TargetMode="External"/><Relationship Id="rId4" Type="http://schemas.openxmlformats.org/officeDocument/2006/relationships/hyperlink" Target="https://www.youtube.com/watch?v=tAsojiZFqh0"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5004048" y="1604392"/>
            <a:ext cx="3746554" cy="1752600"/>
          </a:xfrm>
          <a:solidFill>
            <a:schemeClr val="bg1"/>
          </a:solidFill>
          <a:ln>
            <a:solidFill>
              <a:schemeClr val="tx1"/>
            </a:solidFill>
          </a:ln>
        </p:spPr>
        <p:txBody>
          <a:bodyPr>
            <a:noAutofit/>
          </a:bodyPr>
          <a:lstStyle/>
          <a:p>
            <a:r>
              <a:rPr lang="he-IL"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יום הזיכרון ה-27 </a:t>
            </a:r>
            <a:br>
              <a:rPr lang="he-IL"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he-IL"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ליצחק רבין</a:t>
            </a:r>
          </a:p>
        </p:txBody>
      </p:sp>
      <p:sp>
        <p:nvSpPr>
          <p:cNvPr id="8" name="כותרת משנה 7"/>
          <p:cNvSpPr>
            <a:spLocks noGrp="1"/>
          </p:cNvSpPr>
          <p:nvPr>
            <p:ph type="subTitle" idx="1"/>
          </p:nvPr>
        </p:nvSpPr>
        <p:spPr>
          <a:xfrm>
            <a:off x="5364088" y="3501008"/>
            <a:ext cx="3112369" cy="1752600"/>
          </a:xfrm>
          <a:solidFill>
            <a:schemeClr val="accent1">
              <a:lumMod val="20000"/>
              <a:lumOff val="80000"/>
            </a:schemeClr>
          </a:solidFill>
        </p:spPr>
        <p:txBody>
          <a:bodyPr>
            <a:normAutofit fontScale="92500" lnSpcReduction="20000"/>
          </a:bodyPr>
          <a:lstStyle/>
          <a:p>
            <a:r>
              <a:rPr lang="he-IL" sz="4800" b="1"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הרעות</a:t>
            </a:r>
          </a:p>
          <a:p>
            <a:r>
              <a:rPr lang="he-IL" sz="3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ערכת פעילות לכיתות ז'-י"ב</a:t>
            </a:r>
          </a:p>
        </p:txBody>
      </p:sp>
      <p:pic>
        <p:nvPicPr>
          <p:cNvPr id="7" name="תמונה 6"/>
          <p:cNvPicPr/>
          <p:nvPr/>
        </p:nvPicPr>
        <p:blipFill rotWithShape="1">
          <a:blip r:embed="rId3" cstate="print">
            <a:extLst>
              <a:ext uri="{28A0092B-C50C-407E-A947-70E740481C1C}">
                <a14:useLocalDpi xmlns:a14="http://schemas.microsoft.com/office/drawing/2010/main" val="0"/>
              </a:ext>
            </a:extLst>
          </a:blip>
          <a:srcRect r="10042"/>
          <a:stretch/>
        </p:blipFill>
        <p:spPr>
          <a:xfrm>
            <a:off x="5070601" y="326591"/>
            <a:ext cx="3870248" cy="1205793"/>
          </a:xfrm>
          <a:prstGeom prst="rect">
            <a:avLst/>
          </a:prstGeom>
        </p:spPr>
      </p:pic>
      <p:pic>
        <p:nvPicPr>
          <p:cNvPr id="3" name="תמונה 2" descr="י">
            <a:extLst>
              <a:ext uri="{FF2B5EF4-FFF2-40B4-BE49-F238E27FC236}">
                <a16:creationId xmlns:a16="http://schemas.microsoft.com/office/drawing/2014/main" id="{D5681217-BF08-DD33-D7EF-426BD71F0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99" y="418356"/>
            <a:ext cx="4302296" cy="6178996"/>
          </a:xfrm>
          <a:prstGeom prst="rect">
            <a:avLst/>
          </a:prstGeom>
        </p:spPr>
      </p:pic>
      <p:sp>
        <p:nvSpPr>
          <p:cNvPr id="4" name="מלבן 3"/>
          <p:cNvSpPr/>
          <p:nvPr/>
        </p:nvSpPr>
        <p:spPr>
          <a:xfrm>
            <a:off x="4427984" y="332656"/>
            <a:ext cx="23420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6082" y="692949"/>
            <a:ext cx="935931" cy="407877"/>
          </a:xfrm>
          <a:prstGeom prst="rect">
            <a:avLst/>
          </a:prstGeom>
        </p:spPr>
      </p:pic>
    </p:spTree>
    <p:extLst>
      <p:ext uri="{BB962C8B-B14F-4D97-AF65-F5344CB8AC3E}">
        <p14:creationId xmlns:p14="http://schemas.microsoft.com/office/powerpoint/2010/main" val="180208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3707904" y="1124745"/>
            <a:ext cx="5040560" cy="2808311"/>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800" dirty="0">
                <a:solidFill>
                  <a:schemeClr val="tx1"/>
                </a:solidFill>
                <a:latin typeface="Gisha" panose="020B0502040204020203" pitchFamily="34" charset="-79"/>
                <a:cs typeface="Gisha" panose="020B0502040204020203" pitchFamily="34" charset="-79"/>
              </a:rPr>
              <a:t>בהתייחסו לשיר שכתב, אמר חיים גורי:</a:t>
            </a:r>
          </a:p>
          <a:p>
            <a:endParaRPr lang="he-IL" sz="1800" u="sng" dirty="0">
              <a:solidFill>
                <a:schemeClr val="tx1"/>
              </a:solidFill>
              <a:latin typeface="Gisha" panose="020B0502040204020203" pitchFamily="34" charset="-79"/>
              <a:cs typeface="Gisha" panose="020B0502040204020203" pitchFamily="34" charset="-79"/>
            </a:endParaRPr>
          </a:p>
          <a:p>
            <a:r>
              <a:rPr lang="he-IL" b="0"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"והיא שעמדה לחברינו ולנו: שאין נוטשים פצוע בשדה; שכולם שווים בפני הסבל והשמחה; שמחלקה היא יותר מיחידה קרבית - היא קשר הרעים; שהיא אהבת דוד ויונתן; שהיא חשובה לא פחות מן הנשק, התחמושת ותוכנית המלחמה".</a:t>
            </a:r>
            <a:endParaRPr lang="he-IL" sz="1800" u="sng"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7" name="מלבן 16"/>
          <p:cNvSpPr/>
          <p:nvPr/>
        </p:nvSpPr>
        <p:spPr>
          <a:xfrm>
            <a:off x="1907704" y="301310"/>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הרעות במעגלי החיים</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653067"/>
            <a:ext cx="2870833" cy="3003445"/>
          </a:xfrm>
          <a:prstGeom prst="rect">
            <a:avLst/>
          </a:prstGeom>
        </p:spPr>
      </p:pic>
      <p:sp>
        <p:nvSpPr>
          <p:cNvPr id="2" name="מלבן 1">
            <a:extLst>
              <a:ext uri="{FF2B5EF4-FFF2-40B4-BE49-F238E27FC236}">
                <a16:creationId xmlns:a16="http://schemas.microsoft.com/office/drawing/2014/main" id="{5B1AF345-F2CC-3808-AABE-04C9137B1315}"/>
              </a:ext>
            </a:extLst>
          </p:cNvPr>
          <p:cNvSpPr/>
          <p:nvPr/>
        </p:nvSpPr>
        <p:spPr>
          <a:xfrm>
            <a:off x="3701914" y="3933056"/>
            <a:ext cx="5040560" cy="11521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q"/>
            </a:pPr>
            <a:r>
              <a:rPr lang="he-IL" dirty="0">
                <a:solidFill>
                  <a:schemeClr val="tx1"/>
                </a:solidFill>
                <a:latin typeface="Gisha" panose="020B0502040204020203" pitchFamily="34" charset="-79"/>
                <a:cs typeface="Gisha" panose="020B0502040204020203" pitchFamily="34" charset="-79"/>
              </a:rPr>
              <a:t>מהי רעות לפי חיים גורי? </a:t>
            </a:r>
          </a:p>
          <a:p>
            <a:pPr marL="285750" indent="-285750">
              <a:buFont typeface="Wingdings" panose="05000000000000000000" pitchFamily="2" charset="2"/>
              <a:buChar char="q"/>
            </a:pPr>
            <a:r>
              <a:rPr lang="he-IL" dirty="0">
                <a:solidFill>
                  <a:schemeClr val="tx1"/>
                </a:solidFill>
                <a:latin typeface="Gisha" panose="020B0502040204020203" pitchFamily="34" charset="-79"/>
                <a:cs typeface="Gisha" panose="020B0502040204020203" pitchFamily="34" charset="-79"/>
              </a:rPr>
              <a:t>מדוע רעות, כתשתית ערכית, חשובה כל כך לחיינו?</a:t>
            </a:r>
          </a:p>
          <a:p>
            <a:pPr algn="ctr"/>
            <a:endParaRPr lang="he-IL" dirty="0"/>
          </a:p>
        </p:txBody>
      </p:sp>
      <p:sp>
        <p:nvSpPr>
          <p:cNvPr id="5" name="לחצן פעולה: בית 27">
            <a:hlinkClick r:id="rId3" action="ppaction://hlinksldjump"/>
            <a:extLst>
              <a:ext uri="{FF2B5EF4-FFF2-40B4-BE49-F238E27FC236}">
                <a16:creationId xmlns:a16="http://schemas.microsoft.com/office/drawing/2014/main" id="{E9E1A6A9-A31C-8F1F-2094-26897F221E1E}"/>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39472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16"/>
          <p:cNvSpPr/>
          <p:nvPr/>
        </p:nvSpPr>
        <p:spPr>
          <a:xfrm>
            <a:off x="2339752" y="116632"/>
            <a:ext cx="46262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"הרעות" במעגלי החיים</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647" y="3597051"/>
            <a:ext cx="2153125" cy="2252584"/>
          </a:xfrm>
          <a:prstGeom prst="rect">
            <a:avLst/>
          </a:prstGeom>
        </p:spPr>
      </p:pic>
      <p:sp>
        <p:nvSpPr>
          <p:cNvPr id="7" name="מלבן 6"/>
          <p:cNvSpPr/>
          <p:nvPr/>
        </p:nvSpPr>
        <p:spPr>
          <a:xfrm>
            <a:off x="4788024" y="2543934"/>
            <a:ext cx="3780420" cy="2106233"/>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אהבה ואחדות</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הגוף הוא יחידה אחת.</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כאשר כואב לאיבר אחד, </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כל הגוף מרגיש כאב.</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אם נשתחרר מעט</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מן ההרגל של החושים,</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נוכל לשים לב,</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שגם המשפחה היא יחידה אחת.</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כמו שבגוף, כל הגוף מרגיש את הכאב של איבר אחד,</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כך גם בבית,</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האב מרגיש את הכאב של בנו,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כמו גם את הכאב של אשתו.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כשהרגש יותר מפותח האדם נעשה 'גוף אחד'</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עם החברה שבה הוא חי,</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ואפילו עם כל עמו.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גם כאשר אדם אחר סובל,</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הוא חש בלבו את צערו,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גם כאשר שמחה מגיעה לזולת,</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הוא משתתף ומתענג מאותה שמחה.</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האהבה היא תחושת האחדות.</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יש מי שאחד עם גופו,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יש מי שאחד עם משפחתו,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יש מי שאחד עם עמו,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ויש מי שאחד עם העולם כולו.</a:t>
            </a:r>
          </a:p>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(אגרות </a:t>
            </a:r>
            <a:r>
              <a:rPr kumimoji="0" lang="he-IL" sz="1200" b="0" i="0" u="none" strike="noStrike" kern="1200" cap="none" spc="0" normalizeH="0" baseline="0" noProof="0" dirty="0" err="1">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הראי"ה</a:t>
            </a:r>
            <a:r>
              <a:rPr kumimoji="0" lang="he-IL" sz="12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 א, עמ' </a:t>
            </a:r>
            <a:r>
              <a:rPr kumimoji="0" lang="he-IL" sz="1200" b="0" i="0" u="none" strike="noStrike" kern="1200" cap="none" spc="0" normalizeH="0" baseline="0" noProof="0" dirty="0" err="1">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קמ</a:t>
            </a:r>
            <a:r>
              <a:rPr kumimoji="0" lang="he-IL" sz="12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a:t>
            </a:r>
          </a:p>
        </p:txBody>
      </p:sp>
      <p:sp>
        <p:nvSpPr>
          <p:cNvPr id="8" name="מלבן 7">
            <a:extLst>
              <a:ext uri="{FF2B5EF4-FFF2-40B4-BE49-F238E27FC236}">
                <a16:creationId xmlns:a16="http://schemas.microsoft.com/office/drawing/2014/main" id="{5B1AF345-F2CC-3808-AABE-04C9137B1315}"/>
              </a:ext>
            </a:extLst>
          </p:cNvPr>
          <p:cNvSpPr/>
          <p:nvPr/>
        </p:nvSpPr>
        <p:spPr>
          <a:xfrm>
            <a:off x="539334" y="1988840"/>
            <a:ext cx="3960440" cy="8640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14313" marR="0" lvl="0" indent="-214313" algn="r" defTabSz="6858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איזה סוג של רעות מציגים דברי </a:t>
            </a:r>
            <a:r>
              <a:rPr kumimoji="0" lang="he-IL" sz="1800" b="0" i="0" u="none" strike="noStrike" kern="1200" cap="none" spc="0" normalizeH="0" baseline="0" noProof="0" dirty="0" err="1">
                <a:ln>
                  <a:noFill/>
                </a:ln>
                <a:solidFill>
                  <a:prstClr val="black"/>
                </a:solidFill>
                <a:effectLst/>
                <a:uLnTx/>
                <a:uFillTx/>
                <a:latin typeface="Gisha" panose="020B0502040204020203" pitchFamily="34" charset="-79"/>
                <a:ea typeface="+mn-ea"/>
                <a:cs typeface="Gisha" panose="020B0502040204020203" pitchFamily="34" charset="-79"/>
              </a:rPr>
              <a:t>הראי"ה</a:t>
            </a: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קוק זצ"ל?</a:t>
            </a:r>
          </a:p>
          <a:p>
            <a:pPr marL="214313" marR="0" lvl="0" indent="-214313" algn="r" defTabSz="6858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כיצד רעות זו קשורה לרעות שאליה התייחס חיים גורי?</a:t>
            </a:r>
          </a:p>
          <a:p>
            <a:pPr marL="214313" marR="0" lvl="0" indent="-214313" algn="r" defTabSz="6858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he-IL" sz="18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האם לדעתכם אפשר לטפח סוג כזה של רעות? כיצד?</a:t>
            </a:r>
          </a:p>
          <a:p>
            <a:pPr marL="0" marR="0" lvl="0" indent="0" algn="ctr" defTabSz="685800" rtl="1" eaLnBrk="1" fontAlgn="auto" latinLnBrk="0" hangingPunct="1">
              <a:lnSpc>
                <a:spcPct val="100000"/>
              </a:lnSpc>
              <a:spcBef>
                <a:spcPts val="0"/>
              </a:spcBef>
              <a:spcAft>
                <a:spcPts val="0"/>
              </a:spcAft>
              <a:buClrTx/>
              <a:buSzTx/>
              <a:buFontTx/>
              <a:buNone/>
              <a:tabLst/>
              <a:defRPr/>
            </a:pPr>
            <a:endParaRPr kumimoji="0" lang="he-IL" sz="135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לחצן פעולה: בית 27">
            <a:hlinkClick r:id="rId3" action="ppaction://hlinksldjump"/>
            <a:extLst>
              <a:ext uri="{FF2B5EF4-FFF2-40B4-BE49-F238E27FC236}">
                <a16:creationId xmlns:a16="http://schemas.microsoft.com/office/drawing/2014/main" id="{6AD0360F-A4F9-4B17-051D-F4D92C2342FD}"/>
              </a:ext>
            </a:extLst>
          </p:cNvPr>
          <p:cNvSpPr/>
          <p:nvPr/>
        </p:nvSpPr>
        <p:spPr>
          <a:xfrm>
            <a:off x="8676456" y="6381327"/>
            <a:ext cx="380898" cy="436193"/>
          </a:xfrm>
          <a:prstGeom prst="actionButtonHome">
            <a:avLst/>
          </a:prstGeom>
          <a:solidFill>
            <a:sysClr val="window" lastClr="FFFFFF"/>
          </a:solidFill>
          <a:ln w="25400" cap="flat" cmpd="sng" algn="ctr">
            <a:solidFill>
              <a:srgbClr val="4F81BD">
                <a:shade val="50000"/>
              </a:srgbClr>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382781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3707904" y="1124745"/>
            <a:ext cx="5040560" cy="2808311"/>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1800" u="sng"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7" name="מלבן 16"/>
          <p:cNvSpPr/>
          <p:nvPr/>
        </p:nvSpPr>
        <p:spPr>
          <a:xfrm>
            <a:off x="1907704" y="301310"/>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הרעות במעגלי החיים </a:t>
            </a:r>
          </a:p>
          <a:p>
            <a:pPr algn="ctr"/>
            <a:r>
              <a:rPr lang="he-IL" sz="1100" dirty="0">
                <a:solidFill>
                  <a:schemeClr val="tx1"/>
                </a:solidFill>
                <a:latin typeface="Gisha" panose="020B0502040204020203" pitchFamily="34" charset="-79"/>
                <a:cs typeface="Gisha" panose="020B0502040204020203" pitchFamily="34" charset="-79"/>
              </a:rPr>
              <a:t>אפשר לעבוד בקבוצות קטנות ולאחר מכן במליאה לטובת השוואת תוצרים ודיון</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19766"/>
            <a:ext cx="1547664" cy="1438233"/>
          </a:xfrm>
          <a:prstGeom prst="rect">
            <a:avLst/>
          </a:prstGeom>
        </p:spPr>
      </p:pic>
      <p:sp>
        <p:nvSpPr>
          <p:cNvPr id="2" name="מלבן 1">
            <a:extLst>
              <a:ext uri="{FF2B5EF4-FFF2-40B4-BE49-F238E27FC236}">
                <a16:creationId xmlns:a16="http://schemas.microsoft.com/office/drawing/2014/main" id="{5B1AF345-F2CC-3808-AABE-04C9137B1315}"/>
              </a:ext>
            </a:extLst>
          </p:cNvPr>
          <p:cNvSpPr/>
          <p:nvPr/>
        </p:nvSpPr>
        <p:spPr>
          <a:xfrm>
            <a:off x="3701914" y="3933056"/>
            <a:ext cx="5040560" cy="11521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תרשים זרימה: מחבר 2">
            <a:extLst>
              <a:ext uri="{FF2B5EF4-FFF2-40B4-BE49-F238E27FC236}">
                <a16:creationId xmlns:a16="http://schemas.microsoft.com/office/drawing/2014/main" id="{B3935FCF-C98B-6BD8-4CE3-04E0C2AE4D7F}"/>
              </a:ext>
            </a:extLst>
          </p:cNvPr>
          <p:cNvSpPr/>
          <p:nvPr/>
        </p:nvSpPr>
        <p:spPr>
          <a:xfrm>
            <a:off x="4676503" y="1628800"/>
            <a:ext cx="4320480" cy="4032447"/>
          </a:xfrm>
          <a:prstGeom prst="flowChartConnector">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רשים זרימה: מחבר 4">
            <a:extLst>
              <a:ext uri="{FF2B5EF4-FFF2-40B4-BE49-F238E27FC236}">
                <a16:creationId xmlns:a16="http://schemas.microsoft.com/office/drawing/2014/main" id="{899888FA-D797-B6DF-CBF8-C70AD03AD994}"/>
              </a:ext>
            </a:extLst>
          </p:cNvPr>
          <p:cNvSpPr/>
          <p:nvPr/>
        </p:nvSpPr>
        <p:spPr>
          <a:xfrm>
            <a:off x="5324575" y="2241761"/>
            <a:ext cx="3024336" cy="2952328"/>
          </a:xfrm>
          <a:prstGeom prst="flowChartConnector">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תרשים זרימה: מחבר 5">
            <a:extLst>
              <a:ext uri="{FF2B5EF4-FFF2-40B4-BE49-F238E27FC236}">
                <a16:creationId xmlns:a16="http://schemas.microsoft.com/office/drawing/2014/main" id="{D9C546E4-FA02-6599-DC0A-B9DCAA1E5BA2}"/>
              </a:ext>
            </a:extLst>
          </p:cNvPr>
          <p:cNvSpPr/>
          <p:nvPr/>
        </p:nvSpPr>
        <p:spPr>
          <a:xfrm>
            <a:off x="6238448" y="3151233"/>
            <a:ext cx="1152128" cy="1152128"/>
          </a:xfrm>
          <a:prstGeom prst="flowChartConnector">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חץ: ימינה 6">
            <a:extLst>
              <a:ext uri="{FF2B5EF4-FFF2-40B4-BE49-F238E27FC236}">
                <a16:creationId xmlns:a16="http://schemas.microsoft.com/office/drawing/2014/main" id="{2DDFFC66-DABB-6A0D-7E9F-9726941523B6}"/>
              </a:ext>
            </a:extLst>
          </p:cNvPr>
          <p:cNvSpPr/>
          <p:nvPr/>
        </p:nvSpPr>
        <p:spPr>
          <a:xfrm rot="5400000">
            <a:off x="6747753" y="2231597"/>
            <a:ext cx="1423666" cy="56836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ADE9170-364A-A4CE-B4EC-92020DCAF699}"/>
              </a:ext>
            </a:extLst>
          </p:cNvPr>
          <p:cNvSpPr/>
          <p:nvPr/>
        </p:nvSpPr>
        <p:spPr>
          <a:xfrm>
            <a:off x="560932" y="1515180"/>
            <a:ext cx="3467499" cy="351909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latin typeface="Gisha" panose="020B0502040204020203" pitchFamily="34" charset="-79"/>
                <a:cs typeface="Gisha" panose="020B0502040204020203" pitchFamily="34" charset="-79"/>
              </a:rPr>
              <a:t>להלן שלושה מעגלים המייצגים את מעגלי החיים.</a:t>
            </a:r>
          </a:p>
          <a:p>
            <a:endParaRPr lang="he-IL" dirty="0">
              <a:solidFill>
                <a:srgbClr val="002060"/>
              </a:solidFill>
              <a:latin typeface="Gisha" panose="020B0502040204020203" pitchFamily="34" charset="-79"/>
              <a:cs typeface="Gisha" panose="020B0502040204020203" pitchFamily="34" charset="-79"/>
            </a:endParaRP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הציעו שם לכל מעגל.</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האם נדרש מעגל נוסף? אם כן, מהו?</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נסו לחשוב על דרך שבה רעות מתבטאת או עשויה להתבטא בכל אחד מהמעגלים הלכה למעשה. </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האם הכרחי שתתקיים רעות בכל אחד ממעגלי החיים? מדוע?</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מה המחיר של היעדרה של רעות מאחד ממעגלי החיים?</a:t>
            </a:r>
          </a:p>
        </p:txBody>
      </p:sp>
      <p:sp>
        <p:nvSpPr>
          <p:cNvPr id="10" name="חץ: ימינה 9">
            <a:extLst>
              <a:ext uri="{FF2B5EF4-FFF2-40B4-BE49-F238E27FC236}">
                <a16:creationId xmlns:a16="http://schemas.microsoft.com/office/drawing/2014/main" id="{9B5CC47A-2FE8-5E85-780E-91EC10185A20}"/>
              </a:ext>
            </a:extLst>
          </p:cNvPr>
          <p:cNvSpPr/>
          <p:nvPr/>
        </p:nvSpPr>
        <p:spPr>
          <a:xfrm rot="5400000">
            <a:off x="5145422" y="4301639"/>
            <a:ext cx="1402597" cy="56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לחצן פעולה: בית 27">
            <a:hlinkClick r:id="rId3" action="ppaction://hlinksldjump"/>
            <a:extLst>
              <a:ext uri="{FF2B5EF4-FFF2-40B4-BE49-F238E27FC236}">
                <a16:creationId xmlns:a16="http://schemas.microsoft.com/office/drawing/2014/main" id="{FFA43F8D-8B17-4135-850E-7585FDCEA446}"/>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19137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2483768" y="1124745"/>
            <a:ext cx="4752528" cy="2448271"/>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800" dirty="0">
                <a:solidFill>
                  <a:schemeClr val="tx1"/>
                </a:solidFill>
                <a:latin typeface="Gisha" panose="020B0502040204020203" pitchFamily="34" charset="-79"/>
                <a:cs typeface="Gisha" panose="020B0502040204020203" pitchFamily="34" charset="-79"/>
              </a:rPr>
              <a:t>בריאיון אחר בנוגע לשיר "הרעות", הסביר גורי: </a:t>
            </a:r>
          </a:p>
          <a:p>
            <a:endParaRPr lang="he-IL" sz="1800" dirty="0">
              <a:solidFill>
                <a:schemeClr val="tx1"/>
              </a:solidFill>
              <a:latin typeface="Gisha" panose="020B0502040204020203" pitchFamily="34" charset="-79"/>
              <a:cs typeface="Gisha" panose="020B0502040204020203" pitchFamily="34" charset="-79"/>
            </a:endParaRPr>
          </a:p>
          <a:p>
            <a:r>
              <a:rPr lang="he-IL" b="0" i="0" dirty="0">
                <a:solidFill>
                  <a:schemeClr val="tx2"/>
                </a:solidFill>
                <a:effectLst/>
                <a:latin typeface="Gisha" panose="020B0502040204020203" pitchFamily="34" charset="-79"/>
                <a:cs typeface="Gisha" panose="020B0502040204020203" pitchFamily="34" charset="-79"/>
              </a:rPr>
              <a:t>"</a:t>
            </a:r>
            <a:r>
              <a:rPr lang="he-IL" b="1"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b="0" i="0" dirty="0">
                <a:solidFill>
                  <a:schemeClr val="tx2"/>
                </a:solidFill>
                <a:effectLst/>
                <a:latin typeface="Gisha" panose="020B0502040204020203" pitchFamily="34" charset="-79"/>
                <a:cs typeface="Gisha" panose="020B0502040204020203" pitchFamily="34" charset="-79"/>
              </a:rPr>
              <a:t> במובן של המחויבות הזו שאנחנו חייבים אחד לשני... והמחיר שאנחנו משלמים בשם האחר שאיתנו, למען האחר שאיתנו".</a:t>
            </a:r>
            <a:endParaRPr lang="he-IL" dirty="0">
              <a:solidFill>
                <a:schemeClr val="tx2"/>
              </a:solidFill>
              <a:latin typeface="Gisha" panose="020B0502040204020203" pitchFamily="34" charset="-79"/>
              <a:cs typeface="Gisha" panose="020B0502040204020203" pitchFamily="34" charset="-79"/>
            </a:endParaRPr>
          </a:p>
          <a:p>
            <a:endParaRPr lang="he-IL" sz="1800" dirty="0">
              <a:solidFill>
                <a:schemeClr val="tx1"/>
              </a:solidFill>
              <a:latin typeface="Gisha" panose="020B0502040204020203" pitchFamily="34" charset="-79"/>
              <a:cs typeface="Gisha" panose="020B0502040204020203" pitchFamily="34" charset="-79"/>
            </a:endParaRPr>
          </a:p>
        </p:txBody>
      </p:sp>
      <p:sp>
        <p:nvSpPr>
          <p:cNvPr id="17" name="מלבן 16"/>
          <p:cNvSpPr/>
          <p:nvPr/>
        </p:nvSpPr>
        <p:spPr>
          <a:xfrm>
            <a:off x="1907704" y="301310"/>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הרעות במעגלי החיים</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653067"/>
            <a:ext cx="2870833" cy="3003445"/>
          </a:xfrm>
          <a:prstGeom prst="rect">
            <a:avLst/>
          </a:prstGeom>
        </p:spPr>
      </p:pic>
      <p:sp>
        <p:nvSpPr>
          <p:cNvPr id="5" name="תיבת טקסט 4">
            <a:extLst>
              <a:ext uri="{FF2B5EF4-FFF2-40B4-BE49-F238E27FC236}">
                <a16:creationId xmlns:a16="http://schemas.microsoft.com/office/drawing/2014/main" id="{99F75AAE-8C99-564E-8C68-21AEB983885F}"/>
              </a:ext>
            </a:extLst>
          </p:cNvPr>
          <p:cNvSpPr txBox="1"/>
          <p:nvPr/>
        </p:nvSpPr>
        <p:spPr>
          <a:xfrm>
            <a:off x="4067944" y="3789040"/>
            <a:ext cx="4824536" cy="2308324"/>
          </a:xfrm>
          <a:prstGeom prst="rect">
            <a:avLst/>
          </a:prstGeom>
          <a:noFill/>
        </p:spPr>
        <p:txBody>
          <a:bodyPr wrap="square">
            <a:spAutoFit/>
          </a:bodyPr>
          <a:lstStyle/>
          <a:p>
            <a:r>
              <a:rPr lang="he-IL" dirty="0">
                <a:latin typeface="Gisha" panose="020B0502040204020203" pitchFamily="34" charset="-79"/>
                <a:cs typeface="Gisha" panose="020B0502040204020203" pitchFamily="34" charset="-79"/>
              </a:rPr>
              <a:t>גורי זיהה רעות כמחויבות. הוא אפיין אותה כ</a:t>
            </a:r>
            <a:r>
              <a:rPr lang="he-IL" b="0" i="0" dirty="0">
                <a:solidFill>
                  <a:schemeClr val="tx2"/>
                </a:solidFill>
                <a:effectLst/>
                <a:latin typeface="Gisha" panose="020B0502040204020203" pitchFamily="34" charset="-79"/>
                <a:cs typeface="Gisha" panose="020B0502040204020203" pitchFamily="34" charset="-79"/>
              </a:rPr>
              <a:t>"מחיר שאנחנו משלמים בשם האחר שאיתנו, למען האחר שאיתנו"</a:t>
            </a:r>
          </a:p>
          <a:p>
            <a:pPr marL="285750" indent="-285750">
              <a:buFont typeface="Wingdings" panose="05000000000000000000" pitchFamily="2" charset="2"/>
              <a:buChar char="q"/>
            </a:pPr>
            <a:r>
              <a:rPr lang="he-IL" dirty="0">
                <a:latin typeface="Gisha" panose="020B0502040204020203" pitchFamily="34" charset="-79"/>
                <a:cs typeface="Gisha" panose="020B0502040204020203" pitchFamily="34" charset="-79"/>
              </a:rPr>
              <a:t>למה לדעתכם מתכוון גורי בדברים אלה?</a:t>
            </a:r>
          </a:p>
          <a:p>
            <a:pPr marL="285750" indent="-285750">
              <a:buFont typeface="Wingdings" panose="05000000000000000000" pitchFamily="2" charset="2"/>
              <a:buChar char="q"/>
            </a:pPr>
            <a:r>
              <a:rPr lang="he-IL" b="0" i="0" dirty="0">
                <a:effectLst/>
                <a:latin typeface="Gisha" panose="020B0502040204020203" pitchFamily="34" charset="-79"/>
                <a:cs typeface="Gisha" panose="020B0502040204020203" pitchFamily="34" charset="-79"/>
              </a:rPr>
              <a:t>האם </a:t>
            </a:r>
            <a:r>
              <a:rPr lang="he-IL" dirty="0">
                <a:latin typeface="Gisha" panose="020B0502040204020203" pitchFamily="34" charset="-79"/>
                <a:cs typeface="Gisha" panose="020B0502040204020203" pitchFamily="34" charset="-79"/>
              </a:rPr>
              <a:t>תוכלו לחשוב על מקרים או על סיפורים, ממקור אישי או תקשורתי, המדגימים את דבריו?</a:t>
            </a:r>
          </a:p>
          <a:p>
            <a:pPr marL="285750" indent="-285750">
              <a:buFont typeface="Wingdings" panose="05000000000000000000" pitchFamily="2" charset="2"/>
              <a:buChar char="q"/>
            </a:pPr>
            <a:r>
              <a:rPr lang="he-IL" sz="1800" dirty="0">
                <a:effectLst/>
                <a:latin typeface="Calibri" panose="020F0502020204030204" pitchFamily="34" charset="0"/>
                <a:ea typeface="Calibri" panose="020F0502020204030204" pitchFamily="34" charset="0"/>
                <a:cs typeface="Arial" panose="020B0604020202020204" pitchFamily="34" charset="0"/>
                <a:hlinkClick r:id="rId3" action="ppaction://hlinksldjump"/>
              </a:rPr>
              <a:t>בשקופית הבאה </a:t>
            </a:r>
            <a:r>
              <a:rPr lang="he-IL" sz="1800" dirty="0">
                <a:effectLst/>
                <a:latin typeface="Calibri" panose="020F0502020204030204" pitchFamily="34" charset="0"/>
                <a:ea typeface="Calibri" panose="020F0502020204030204" pitchFamily="34" charset="0"/>
                <a:cs typeface="Arial" panose="020B0604020202020204" pitchFamily="34" charset="0"/>
              </a:rPr>
              <a:t>כמה דוגמות הממחישות ציטוט זה. מה עוררו בכם סיפורים אישיים אלו?</a:t>
            </a:r>
            <a:endParaRPr lang="he-IL" b="0" i="0" dirty="0">
              <a:effectLst/>
              <a:latin typeface="Gisha" panose="020B0502040204020203" pitchFamily="34" charset="-79"/>
              <a:cs typeface="Gisha" panose="020B0502040204020203" pitchFamily="34" charset="-79"/>
            </a:endParaRPr>
          </a:p>
        </p:txBody>
      </p:sp>
      <p:sp>
        <p:nvSpPr>
          <p:cNvPr id="3" name="לחצן פעולה: בית 27">
            <a:hlinkClick r:id="rId4" action="ppaction://hlinksldjump"/>
            <a:extLst>
              <a:ext uri="{FF2B5EF4-FFF2-40B4-BE49-F238E27FC236}">
                <a16:creationId xmlns:a16="http://schemas.microsoft.com/office/drawing/2014/main" id="{6AD0360F-A4F9-4B17-051D-F4D92C2342FD}"/>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423857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16"/>
          <p:cNvSpPr/>
          <p:nvPr/>
        </p:nvSpPr>
        <p:spPr>
          <a:xfrm>
            <a:off x="1907704" y="301310"/>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פני הרעות במעגלי החיים</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114246"/>
            <a:ext cx="2430017" cy="2542266"/>
          </a:xfrm>
          <a:prstGeom prst="rect">
            <a:avLst/>
          </a:prstGeom>
        </p:spPr>
      </p:pic>
      <p:sp>
        <p:nvSpPr>
          <p:cNvPr id="3" name="תיבת טקסט 2">
            <a:extLst>
              <a:ext uri="{FF2B5EF4-FFF2-40B4-BE49-F238E27FC236}">
                <a16:creationId xmlns:a16="http://schemas.microsoft.com/office/drawing/2014/main" id="{8D834AA2-CDB1-E1C3-3A04-FFAD58DB8D4E}"/>
              </a:ext>
            </a:extLst>
          </p:cNvPr>
          <p:cNvSpPr txBox="1"/>
          <p:nvPr/>
        </p:nvSpPr>
        <p:spPr>
          <a:xfrm>
            <a:off x="6143880" y="3458247"/>
            <a:ext cx="2733676" cy="738664"/>
          </a:xfrm>
          <a:prstGeom prst="rect">
            <a:avLst/>
          </a:prstGeom>
          <a:noFill/>
        </p:spPr>
        <p:txBody>
          <a:bodyPr wrap="square">
            <a:spAutoFit/>
          </a:bodyPr>
          <a:lstStyle/>
          <a:p>
            <a:pPr algn="r" fontAlgn="base"/>
            <a:r>
              <a:rPr lang="he-IL" sz="1400" dirty="0">
                <a:solidFill>
                  <a:srgbClr val="666666"/>
                </a:solidFill>
                <a:effectLst/>
                <a:latin typeface="Gisha" panose="020B0502040204020203" pitchFamily="34" charset="-79"/>
                <a:cs typeface="Gisha" panose="020B0502040204020203" pitchFamily="34" charset="-79"/>
              </a:rPr>
              <a:t>מוטי בן שבת בן ה-38 נהרג כשסייע לחלץ יושבי רכב שנלכד בשיטפון בנהריה.</a:t>
            </a:r>
          </a:p>
        </p:txBody>
      </p:sp>
      <p:sp>
        <p:nvSpPr>
          <p:cNvPr id="9" name="תיבת טקסט 8">
            <a:extLst>
              <a:ext uri="{FF2B5EF4-FFF2-40B4-BE49-F238E27FC236}">
                <a16:creationId xmlns:a16="http://schemas.microsoft.com/office/drawing/2014/main" id="{AFE6D944-8496-A19B-01C3-82F70DF4C227}"/>
              </a:ext>
            </a:extLst>
          </p:cNvPr>
          <p:cNvSpPr txBox="1"/>
          <p:nvPr/>
        </p:nvSpPr>
        <p:spPr>
          <a:xfrm>
            <a:off x="5845903" y="5154789"/>
            <a:ext cx="2733675" cy="954107"/>
          </a:xfrm>
          <a:prstGeom prst="rect">
            <a:avLst/>
          </a:prstGeom>
          <a:noFill/>
        </p:spPr>
        <p:txBody>
          <a:bodyPr wrap="square">
            <a:spAutoFit/>
          </a:bodyPr>
          <a:lstStyle/>
          <a:p>
            <a:pPr fontAlgn="base"/>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מיכאל בן </a:t>
            </a:r>
            <a:r>
              <a:rPr lang="he-IL" sz="1400" b="0" i="0" dirty="0" err="1">
                <a:solidFill>
                  <a:schemeClr val="tx1">
                    <a:lumMod val="50000"/>
                    <a:lumOff val="50000"/>
                  </a:schemeClr>
                </a:solidFill>
                <a:effectLst/>
                <a:latin typeface="Gisha" panose="020B0502040204020203" pitchFamily="34" charset="-79"/>
                <a:cs typeface="Gisha" panose="020B0502040204020203" pitchFamily="34" charset="-79"/>
              </a:rPr>
              <a:t>זיקרי</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 הבחין בשלושת בני משפחת </a:t>
            </a:r>
            <a:r>
              <a:rPr lang="he-IL" sz="1400" b="0" i="0" dirty="0" err="1">
                <a:solidFill>
                  <a:schemeClr val="tx1">
                    <a:lumMod val="50000"/>
                    <a:lumOff val="50000"/>
                  </a:schemeClr>
                </a:solidFill>
                <a:effectLst/>
                <a:latin typeface="Gisha" panose="020B0502040204020203" pitchFamily="34" charset="-79"/>
                <a:cs typeface="Gisha" panose="020B0502040204020203" pitchFamily="34" charset="-79"/>
              </a:rPr>
              <a:t>אלקרם</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 טובעים. הוא הציל את חייהם, אך הוא עצמו טבע למוות.</a:t>
            </a:r>
          </a:p>
        </p:txBody>
      </p:sp>
      <p:sp>
        <p:nvSpPr>
          <p:cNvPr id="18" name="תיבת טקסט 17">
            <a:extLst>
              <a:ext uri="{FF2B5EF4-FFF2-40B4-BE49-F238E27FC236}">
                <a16:creationId xmlns:a16="http://schemas.microsoft.com/office/drawing/2014/main" id="{00C4BB30-EF2D-C8E0-0B05-2FF95EDD1BDA}"/>
              </a:ext>
            </a:extLst>
          </p:cNvPr>
          <p:cNvSpPr txBox="1"/>
          <p:nvPr/>
        </p:nvSpPr>
        <p:spPr>
          <a:xfrm>
            <a:off x="0" y="2873471"/>
            <a:ext cx="3672408" cy="1169551"/>
          </a:xfrm>
          <a:prstGeom prst="rect">
            <a:avLst/>
          </a:prstGeom>
          <a:noFill/>
        </p:spPr>
        <p:txBody>
          <a:bodyPr wrap="square">
            <a:spAutoFit/>
          </a:bodyPr>
          <a:lstStyle/>
          <a:p>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בעת פיגוע בבני ברק, בו נרצחו חמישה בני אדם, היה </a:t>
            </a:r>
            <a:r>
              <a:rPr lang="he-IL" sz="1400" b="0" i="0" dirty="0" err="1">
                <a:solidFill>
                  <a:schemeClr val="tx1">
                    <a:lumMod val="50000"/>
                    <a:lumOff val="50000"/>
                  </a:schemeClr>
                </a:solidFill>
                <a:effectLst/>
                <a:latin typeface="Gisha" panose="020B0502040204020203" pitchFamily="34" charset="-79"/>
                <a:cs typeface="Gisha" panose="020B0502040204020203" pitchFamily="34" charset="-79"/>
              </a:rPr>
              <a:t>רס"מ</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 אמיר חורי בין הראשונים להגיע לזירה. הוא הסתער, ירה והרג את המחבל, ובכך עצר את מסע הרצח. בעת חילופי הירי, נפגע </a:t>
            </a:r>
            <a:r>
              <a:rPr lang="he-IL" sz="1400" dirty="0">
                <a:solidFill>
                  <a:schemeClr val="tx1">
                    <a:lumMod val="50000"/>
                    <a:lumOff val="50000"/>
                  </a:schemeClr>
                </a:solidFill>
                <a:latin typeface="Gisha" panose="020B0502040204020203" pitchFamily="34" charset="-79"/>
                <a:cs typeface="Gisha" panose="020B0502040204020203" pitchFamily="34" charset="-79"/>
              </a:rPr>
              <a:t>חורי באורח </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אנוש ומת מפצעיו. </a:t>
            </a:r>
            <a:endParaRPr lang="he-IL" sz="1400" dirty="0">
              <a:solidFill>
                <a:schemeClr val="tx1">
                  <a:lumMod val="50000"/>
                  <a:lumOff val="50000"/>
                </a:schemeClr>
              </a:solidFill>
              <a:latin typeface="Gisha" panose="020B0502040204020203" pitchFamily="34" charset="-79"/>
              <a:cs typeface="Gisha" panose="020B0502040204020203" pitchFamily="34" charset="-79"/>
            </a:endParaRPr>
          </a:p>
        </p:txBody>
      </p:sp>
      <p:sp>
        <p:nvSpPr>
          <p:cNvPr id="22" name="תיבת טקסט 21">
            <a:extLst>
              <a:ext uri="{FF2B5EF4-FFF2-40B4-BE49-F238E27FC236}">
                <a16:creationId xmlns:a16="http://schemas.microsoft.com/office/drawing/2014/main" id="{5A74E57A-B387-B433-7098-E9D8CE00E02D}"/>
              </a:ext>
            </a:extLst>
          </p:cNvPr>
          <p:cNvSpPr txBox="1"/>
          <p:nvPr/>
        </p:nvSpPr>
        <p:spPr>
          <a:xfrm>
            <a:off x="3560691" y="3538573"/>
            <a:ext cx="2430016" cy="954107"/>
          </a:xfrm>
          <a:prstGeom prst="rect">
            <a:avLst/>
          </a:prstGeom>
          <a:noFill/>
        </p:spPr>
        <p:txBody>
          <a:bodyPr wrap="square">
            <a:spAutoFit/>
          </a:bodyPr>
          <a:lstStyle/>
          <a:p>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הדס ויאיר </a:t>
            </a:r>
            <a:r>
              <a:rPr lang="he-IL" sz="1400" b="0" i="0" dirty="0" err="1">
                <a:solidFill>
                  <a:schemeClr val="tx1">
                    <a:lumMod val="50000"/>
                    <a:lumOff val="50000"/>
                  </a:schemeClr>
                </a:solidFill>
                <a:effectLst/>
                <a:latin typeface="Gisha" panose="020B0502040204020203" pitchFamily="34" charset="-79"/>
                <a:cs typeface="Gisha" panose="020B0502040204020203" pitchFamily="34" charset="-79"/>
              </a:rPr>
              <a:t>שימל</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 כל אחד מהם תרם כליה לאנשים שלא הכירו (הדס לילדה בת 8, יאיר לבחור צעיר) </a:t>
            </a:r>
            <a:endParaRPr lang="he-IL" sz="1400" dirty="0">
              <a:solidFill>
                <a:schemeClr val="tx1">
                  <a:lumMod val="50000"/>
                  <a:lumOff val="50000"/>
                </a:schemeClr>
              </a:solidFill>
              <a:latin typeface="Gisha" panose="020B0502040204020203" pitchFamily="34" charset="-79"/>
              <a:cs typeface="Gisha" panose="020B0502040204020203" pitchFamily="34" charset="-79"/>
            </a:endParaRPr>
          </a:p>
        </p:txBody>
      </p:sp>
      <p:sp>
        <p:nvSpPr>
          <p:cNvPr id="24" name="תיבת טקסט 23">
            <a:extLst>
              <a:ext uri="{FF2B5EF4-FFF2-40B4-BE49-F238E27FC236}">
                <a16:creationId xmlns:a16="http://schemas.microsoft.com/office/drawing/2014/main" id="{3EA7C374-F56D-B451-A5ED-6D23775E361F}"/>
              </a:ext>
            </a:extLst>
          </p:cNvPr>
          <p:cNvSpPr txBox="1"/>
          <p:nvPr/>
        </p:nvSpPr>
        <p:spPr>
          <a:xfrm>
            <a:off x="3675731" y="808516"/>
            <a:ext cx="4585062" cy="584775"/>
          </a:xfrm>
          <a:prstGeom prst="rect">
            <a:avLst/>
          </a:prstGeom>
          <a:noFill/>
        </p:spPr>
        <p:txBody>
          <a:bodyPr wrap="square">
            <a:spAutoFit/>
          </a:bodyPr>
          <a:lstStyle/>
          <a:p>
            <a:pPr algn="ctr"/>
            <a:r>
              <a:rPr lang="he-IL" sz="1600" b="0"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מבחנה הגדול של הרעות הוא במקרים </a:t>
            </a:r>
            <a:r>
              <a:rPr lang="he-IL" sz="160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שבהם צד אחד צריך </a:t>
            </a:r>
            <a:r>
              <a:rPr lang="he-IL" sz="1600" b="0"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לוותר על האינטרסים שלו כדי להטיב עם זולתו.</a:t>
            </a:r>
            <a:endParaRPr lang="he-IL" sz="160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0" name="Arrow: Right 9">
            <a:hlinkClick r:id="rId3" action="ppaction://hlinksldjump"/>
            <a:extLst>
              <a:ext uri="{FF2B5EF4-FFF2-40B4-BE49-F238E27FC236}">
                <a16:creationId xmlns:a16="http://schemas.microsoft.com/office/drawing/2014/main" id="{2F1B39E6-CF02-8A38-28A7-AEDDE3F5F59A}"/>
              </a:ext>
            </a:extLst>
          </p:cNvPr>
          <p:cNvSpPr/>
          <p:nvPr/>
        </p:nvSpPr>
        <p:spPr>
          <a:xfrm>
            <a:off x="8393168" y="6403041"/>
            <a:ext cx="590748" cy="392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5" name="תמונה 4" descr="תמונה שמכילה אדם, איש, חולצה&#10;&#10;התיאור נוצר באופן אוטומטי">
            <a:extLst>
              <a:ext uri="{FF2B5EF4-FFF2-40B4-BE49-F238E27FC236}">
                <a16:creationId xmlns:a16="http://schemas.microsoft.com/office/drawing/2014/main" id="{DB41A319-9943-4AC8-4540-DA6CB301C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587202"/>
            <a:ext cx="1608768" cy="1699023"/>
          </a:xfrm>
          <a:prstGeom prst="rect">
            <a:avLst/>
          </a:prstGeom>
        </p:spPr>
      </p:pic>
      <p:pic>
        <p:nvPicPr>
          <p:cNvPr id="8" name="תמונה 7" descr="תמונה שמכילה חוץ, אדם, שמים, איש&#10;&#10;התיאור נוצר באופן אוטומטי">
            <a:extLst>
              <a:ext uri="{FF2B5EF4-FFF2-40B4-BE49-F238E27FC236}">
                <a16:creationId xmlns:a16="http://schemas.microsoft.com/office/drawing/2014/main" id="{211634BF-F825-CC11-2859-0979373121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483" y="733358"/>
            <a:ext cx="1608544" cy="2144726"/>
          </a:xfrm>
          <a:prstGeom prst="rect">
            <a:avLst/>
          </a:prstGeom>
        </p:spPr>
      </p:pic>
      <p:pic>
        <p:nvPicPr>
          <p:cNvPr id="14" name="תמונה 13" descr="תמונה שמכילה אדם, חוץ, שמים, איש&#10;&#10;התיאור נוצר באופן אוטומטי">
            <a:extLst>
              <a:ext uri="{FF2B5EF4-FFF2-40B4-BE49-F238E27FC236}">
                <a16:creationId xmlns:a16="http://schemas.microsoft.com/office/drawing/2014/main" id="{5670879A-CE7D-BAFD-87B1-9E716F775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21" y="4438092"/>
            <a:ext cx="2111304" cy="2218420"/>
          </a:xfrm>
          <a:prstGeom prst="rect">
            <a:avLst/>
          </a:prstGeom>
        </p:spPr>
      </p:pic>
      <p:pic>
        <p:nvPicPr>
          <p:cNvPr id="6" name="תמונה 5" descr="תמונה שמכילה עץ, חוץ, דשא, אדם&#10;&#10;התיאור נוצר באופן אוטומטי">
            <a:extLst>
              <a:ext uri="{FF2B5EF4-FFF2-40B4-BE49-F238E27FC236}">
                <a16:creationId xmlns:a16="http://schemas.microsoft.com/office/drawing/2014/main" id="{33988674-1032-34FF-1B88-D67086AA94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936" y="1805721"/>
            <a:ext cx="1991041" cy="1575072"/>
          </a:xfrm>
          <a:prstGeom prst="rect">
            <a:avLst/>
          </a:prstGeom>
        </p:spPr>
      </p:pic>
    </p:spTree>
    <p:extLst>
      <p:ext uri="{BB962C8B-B14F-4D97-AF65-F5344CB8AC3E}">
        <p14:creationId xmlns:p14="http://schemas.microsoft.com/office/powerpoint/2010/main" val="301449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חץ&#10;&#10;התיאור נוצר באופן אוטומטי">
            <a:extLst>
              <a:ext uri="{FF2B5EF4-FFF2-40B4-BE49-F238E27FC236}">
                <a16:creationId xmlns:a16="http://schemas.microsoft.com/office/drawing/2014/main" id="{73AD0329-DA39-C2B4-A836-6236D9EB1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8123"/>
            <a:ext cx="3240359" cy="6453336"/>
          </a:xfrm>
          <a:prstGeom prst="rect">
            <a:avLst/>
          </a:prstGeom>
        </p:spPr>
      </p:pic>
      <p:sp>
        <p:nvSpPr>
          <p:cNvPr id="2" name="מלבן 1">
            <a:extLst>
              <a:ext uri="{FF2B5EF4-FFF2-40B4-BE49-F238E27FC236}">
                <a16:creationId xmlns:a16="http://schemas.microsoft.com/office/drawing/2014/main" id="{F18C5704-43B9-6648-9C79-2FD2565258DC}"/>
              </a:ext>
            </a:extLst>
          </p:cNvPr>
          <p:cNvSpPr/>
          <p:nvPr/>
        </p:nvSpPr>
        <p:spPr>
          <a:xfrm>
            <a:off x="3851920" y="908720"/>
            <a:ext cx="4392488"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r" defTabSz="914400" rtl="1" eaLnBrk="1" fontAlgn="auto" latinLnBrk="0" hangingPunct="1">
              <a:lnSpc>
                <a:spcPct val="100000"/>
              </a:lnSpc>
              <a:spcBef>
                <a:spcPts val="0"/>
              </a:spcBef>
              <a:spcAft>
                <a:spcPts val="800"/>
              </a:spcAft>
              <a:buClrTx/>
              <a:buSzTx/>
              <a:buFontTx/>
              <a:buNone/>
              <a:tabLst/>
              <a:defRPr/>
            </a:pPr>
            <a:r>
              <a:rPr kumimoji="0" lang="he-IL" sz="1600" b="0" i="0" u="none" strike="noStrike" kern="1200" cap="none" spc="0" normalizeH="0" baseline="0" noProof="0" dirty="0">
                <a:ln>
                  <a:noFill/>
                </a:ln>
                <a:solidFill>
                  <a:srgbClr val="0C1824"/>
                </a:solidFill>
                <a:effectLst/>
                <a:uLnTx/>
                <a:uFillTx/>
                <a:latin typeface="Gisha" panose="020B0502040204020203" pitchFamily="34" charset="-79"/>
                <a:ea typeface="David" panose="020E0502060401010101" pitchFamily="34" charset="-79"/>
                <a:cs typeface="Gisha" panose="020B0502040204020203" pitchFamily="34" charset="-79"/>
              </a:rPr>
              <a:t>"כדי לבנות יחד משהו, להגשים רעיון משותף כלשהו, נחוץ שכל אחד מהבונים יהיה אדריכל, יכניס את גוונו שלו לבניין אך יוותר- מאידך- על מה שיש לוותר למען ההרמוניה השלמה של הבנייה... </a:t>
            </a:r>
          </a:p>
          <a:p>
            <a:pPr marL="0" marR="0" lvl="0" indent="0" algn="r" defTabSz="914400" rtl="1" eaLnBrk="1" fontAlgn="auto" latinLnBrk="0" hangingPunct="1">
              <a:lnSpc>
                <a:spcPct val="100000"/>
              </a:lnSpc>
              <a:spcBef>
                <a:spcPts val="0"/>
              </a:spcBef>
              <a:spcAft>
                <a:spcPts val="800"/>
              </a:spcAft>
              <a:buClrTx/>
              <a:buSzTx/>
              <a:buFontTx/>
              <a:buNone/>
              <a:tabLst/>
              <a:defRPr/>
            </a:pPr>
            <a:r>
              <a:rPr kumimoji="0" lang="he-IL" sz="1600" b="0" i="0" u="none" strike="noStrike" kern="1200" cap="none" spc="0" normalizeH="0" baseline="0" noProof="0" dirty="0">
                <a:ln>
                  <a:noFill/>
                </a:ln>
                <a:solidFill>
                  <a:srgbClr val="0C1824"/>
                </a:solidFill>
                <a:effectLst/>
                <a:uLnTx/>
                <a:uFillTx/>
                <a:latin typeface="Gisha" panose="020B0502040204020203" pitchFamily="34" charset="-79"/>
                <a:ea typeface="David" panose="020E0502060401010101" pitchFamily="34" charset="-79"/>
                <a:cs typeface="Gisha" panose="020B0502040204020203" pitchFamily="34" charset="-79"/>
              </a:rPr>
              <a:t>יש להדגיש את יום המבחן בכל ימות השנה."</a:t>
            </a:r>
          </a:p>
          <a:p>
            <a:pPr marL="0" marR="0" lvl="0" indent="0" algn="r" defTabSz="914400" rtl="1" eaLnBrk="1" fontAlgn="auto" latinLnBrk="0" hangingPunct="1">
              <a:lnSpc>
                <a:spcPct val="100000"/>
              </a:lnSpc>
              <a:spcBef>
                <a:spcPts val="0"/>
              </a:spcBef>
              <a:spcAft>
                <a:spcPts val="800"/>
              </a:spcAft>
              <a:buClrTx/>
              <a:buSzTx/>
              <a:buFontTx/>
              <a:buNone/>
              <a:tabLst/>
              <a:defRPr/>
            </a:pPr>
            <a:br>
              <a:rPr kumimoji="0" lang="he-IL" sz="2000" b="0" i="0" u="none" strike="noStrike" kern="1200" cap="none" spc="0" normalizeH="0" baseline="0" noProof="0" dirty="0">
                <a:ln>
                  <a:noFill/>
                </a:ln>
                <a:solidFill>
                  <a:srgbClr val="0C1824"/>
                </a:solidFill>
                <a:effectLst/>
                <a:uLnTx/>
                <a:uFillTx/>
                <a:latin typeface="Gisha" panose="020B0502040204020203" pitchFamily="34" charset="-79"/>
                <a:ea typeface="David" panose="020E0502060401010101" pitchFamily="34" charset="-79"/>
                <a:cs typeface="Gisha" panose="020B0502040204020203" pitchFamily="34" charset="-79"/>
              </a:rPr>
            </a:br>
            <a:r>
              <a:rPr kumimoji="0" lang="he-IL" sz="2000" b="0" i="0" u="none" strike="noStrike" kern="1200" cap="none" spc="0" normalizeH="0" baseline="0" noProof="0" dirty="0">
                <a:ln>
                  <a:noFill/>
                </a:ln>
                <a:solidFill>
                  <a:srgbClr val="0C1824"/>
                </a:solidFill>
                <a:effectLst/>
                <a:uLnTx/>
                <a:uFillTx/>
                <a:latin typeface="Gisha" panose="020B0502040204020203" pitchFamily="34" charset="-79"/>
                <a:ea typeface="David" panose="020E0502060401010101" pitchFamily="34" charset="-79"/>
                <a:cs typeface="Gisha" panose="020B0502040204020203" pitchFamily="34" charset="-79"/>
              </a:rPr>
              <a:t>"</a:t>
            </a:r>
            <a:r>
              <a:rPr kumimoji="0" lang="he-IL" sz="2000" b="1" i="0" u="none" strike="noStrike" kern="1200" cap="none" spc="0" normalizeH="0" baseline="0" noProof="0" dirty="0">
                <a:ln>
                  <a:noFill/>
                </a:ln>
                <a:solidFill>
                  <a:srgbClr val="0C1824"/>
                </a:solidFill>
                <a:effectLst>
                  <a:outerShdw blurRad="38100" dist="38100" dir="2700000" algn="tl">
                    <a:srgbClr val="000000">
                      <a:alpha val="43137"/>
                    </a:srgbClr>
                  </a:outerShdw>
                </a:effectLst>
                <a:uLnTx/>
                <a:uFillTx/>
                <a:latin typeface="Gisha" panose="020B0502040204020203" pitchFamily="34" charset="-79"/>
                <a:ea typeface="David" panose="020E0502060401010101" pitchFamily="34" charset="-79"/>
                <a:cs typeface="Gisha" panose="020B0502040204020203" pitchFamily="34" charset="-79"/>
              </a:rPr>
              <a:t>רעות יש לטפח, לרעות צריך לחנך</a:t>
            </a:r>
            <a:r>
              <a:rPr kumimoji="0" lang="he-IL" sz="2000" b="0" i="0" u="none" strike="noStrike" kern="1200" cap="none" spc="0" normalizeH="0" baseline="0" noProof="0" dirty="0">
                <a:ln>
                  <a:noFill/>
                </a:ln>
                <a:solidFill>
                  <a:srgbClr val="0C1824"/>
                </a:solidFill>
                <a:effectLst/>
                <a:uLnTx/>
                <a:uFillTx/>
                <a:latin typeface="Gisha" panose="020B0502040204020203" pitchFamily="34" charset="-79"/>
                <a:ea typeface="David" panose="020E0502060401010101" pitchFamily="34" charset="-79"/>
                <a:cs typeface="Gisha" panose="020B0502040204020203" pitchFamily="34" charset="-79"/>
              </a:rPr>
              <a:t>." </a:t>
            </a:r>
          </a:p>
          <a:p>
            <a:pPr marL="0" marR="0" lvl="0" indent="0" algn="r" defTabSz="914400" rtl="1" eaLnBrk="1" fontAlgn="auto" latinLnBrk="0" hangingPunct="1">
              <a:lnSpc>
                <a:spcPct val="100000"/>
              </a:lnSpc>
              <a:spcBef>
                <a:spcPts val="0"/>
              </a:spcBef>
              <a:spcAft>
                <a:spcPts val="800"/>
              </a:spcAft>
              <a:buClrTx/>
              <a:buSzTx/>
              <a:buFontTx/>
              <a:buNone/>
              <a:tabLst/>
              <a:defRPr/>
            </a:pPr>
            <a:r>
              <a:rPr kumimoji="0" lang="he-IL" sz="2800" b="1" i="0" u="none" strike="noStrike" kern="1200" cap="none" spc="0" normalizeH="0" baseline="0" noProof="0" dirty="0">
                <a:ln>
                  <a:noFill/>
                </a:ln>
                <a:solidFill>
                  <a:srgbClr val="0C1824"/>
                </a:solidFill>
                <a:effectLst/>
                <a:uLnTx/>
                <a:uFillTx/>
                <a:latin typeface="Gisha" panose="020B0502040204020203" pitchFamily="34" charset="-79"/>
                <a:ea typeface="David" panose="020E0502060401010101" pitchFamily="34" charset="-79"/>
                <a:cs typeface="Gisha" panose="020B0502040204020203" pitchFamily="34" charset="-79"/>
              </a:rPr>
              <a:t> </a:t>
            </a:r>
            <a:r>
              <a:rPr kumimoji="0" lang="he-IL" sz="1200" b="0" i="0" u="none" strike="noStrike" kern="1200" cap="none" spc="0" normalizeH="0" baseline="0" noProof="0" dirty="0">
                <a:ln>
                  <a:noFill/>
                </a:ln>
                <a:solidFill>
                  <a:srgbClr val="0C1824"/>
                </a:solidFill>
                <a:effectLst/>
                <a:uLnTx/>
                <a:uFillTx/>
                <a:latin typeface="Calibri" panose="020F0502020204030204" pitchFamily="34" charset="0"/>
                <a:ea typeface="David" panose="020E0502060401010101" pitchFamily="34" charset="-79"/>
                <a:cs typeface="David" panose="020E0502060401010101" pitchFamily="34" charset="-79"/>
              </a:rPr>
              <a:t>(יצחק שדה, מסביב למדורה, ינואר 1946)</a:t>
            </a:r>
          </a:p>
        </p:txBody>
      </p:sp>
      <p:sp>
        <p:nvSpPr>
          <p:cNvPr id="5" name="לחצן פעולה: בית 27">
            <a:hlinkClick r:id="rId3" action="ppaction://hlinksldjump"/>
            <a:extLst>
              <a:ext uri="{FF2B5EF4-FFF2-40B4-BE49-F238E27FC236}">
                <a16:creationId xmlns:a16="http://schemas.microsoft.com/office/drawing/2014/main" id="{72D58DCF-2263-3FB1-8C5F-AC0B2F6B7A8B}"/>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8" name="TextBox 7">
            <a:extLst>
              <a:ext uri="{FF2B5EF4-FFF2-40B4-BE49-F238E27FC236}">
                <a16:creationId xmlns:a16="http://schemas.microsoft.com/office/drawing/2014/main" id="{BD46A227-DCBD-1EF5-8D05-E8553985B6BA}"/>
              </a:ext>
            </a:extLst>
          </p:cNvPr>
          <p:cNvSpPr txBox="1"/>
          <p:nvPr/>
        </p:nvSpPr>
        <p:spPr>
          <a:xfrm>
            <a:off x="3851920" y="3789039"/>
            <a:ext cx="4733054" cy="2810383"/>
          </a:xfrm>
          <a:prstGeom prst="rect">
            <a:avLst/>
          </a:prstGeom>
          <a:solidFill>
            <a:schemeClr val="bg1">
              <a:lumMod val="95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sng" strike="noStrike" kern="1200" cap="none" spc="0" normalizeH="0" baseline="0" noProof="0" dirty="0">
                <a:ln>
                  <a:noFill/>
                </a:ln>
                <a:solidFill>
                  <a:srgbClr val="1F497D"/>
                </a:solidFill>
                <a:effectLst/>
                <a:uLnTx/>
                <a:uFillTx/>
                <a:latin typeface="Gisha" panose="020B0502040204020203" pitchFamily="34" charset="-79"/>
                <a:ea typeface="+mn-ea"/>
                <a:cs typeface="Gisha" panose="020B0502040204020203" pitchFamily="34" charset="-79"/>
              </a:rPr>
              <a:t>שאלות לדיון ולסיכום</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b="1" i="0" u="sng" strike="noStrike" kern="1200" cap="none" spc="0" normalizeH="0" baseline="0" noProof="0" dirty="0">
              <a:ln>
                <a:noFill/>
              </a:ln>
              <a:solidFill>
                <a:srgbClr val="1F497D"/>
              </a:solidFill>
              <a:effectLst/>
              <a:uLnTx/>
              <a:uFillTx/>
              <a:latin typeface="Gisha" panose="020B0502040204020203" pitchFamily="34" charset="-79"/>
              <a:ea typeface="+mn-ea"/>
              <a:cs typeface="Gisha" panose="020B0502040204020203" pitchFamily="34" charset="-79"/>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האם </a:t>
            </a:r>
            <a:r>
              <a:rPr kumimoji="0" lang="he-IL"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הרעות</a:t>
            </a:r>
            <a:r>
              <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נוכחת בחייכם במידה מספקת? אם לא, היכן חסרונה מורגש?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האם יש הבדל בין </a:t>
            </a:r>
            <a:r>
              <a:rPr kumimoji="0" lang="he-IL"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הרעות</a:t>
            </a:r>
            <a:r>
              <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שעליה כתב חיים גורי בשירו לבין </a:t>
            </a:r>
            <a:r>
              <a:rPr kumimoji="0" lang="he-IL"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רעות</a:t>
            </a:r>
            <a:r>
              <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בהווה (75 שנים למדינת ישראל)?</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מה אפשר לעשות כדי ליצור </a:t>
            </a:r>
            <a:r>
              <a:rPr kumimoji="0" lang="he-IL"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רעות</a:t>
            </a:r>
            <a:r>
              <a:rPr kumimoji="0" lang="he-IL" sz="16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חשבו על דרכים שבהן בני נוער יכולים לפעול למען הגברת הרעות וכן על רעיונות להגברתה שתציעו לקובעי המדיניות.</a:t>
            </a:r>
          </a:p>
        </p:txBody>
      </p:sp>
    </p:spTree>
    <p:extLst>
      <p:ext uri="{BB962C8B-B14F-4D97-AF65-F5344CB8AC3E}">
        <p14:creationId xmlns:p14="http://schemas.microsoft.com/office/powerpoint/2010/main" val="241053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4788024" y="863484"/>
            <a:ext cx="4176464" cy="561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ct val="150000"/>
              </a:lnSpc>
            </a:pPr>
            <a:r>
              <a:rPr lang="he-IL" b="1" dirty="0">
                <a:solidFill>
                  <a:schemeClr val="tx1"/>
                </a:solidFill>
                <a:latin typeface="Gisha" panose="020B0502040204020203" pitchFamily="34" charset="-79"/>
                <a:cs typeface="Gisha" panose="020B0502040204020203" pitchFamily="34" charset="-79"/>
              </a:rPr>
              <a:t>מבוא</a:t>
            </a:r>
          </a:p>
          <a:p>
            <a:pPr algn="just">
              <a:lnSpc>
                <a:spcPct val="150000"/>
              </a:lnSpc>
            </a:pPr>
            <a:r>
              <a:rPr lang="he-IL" sz="1300" dirty="0">
                <a:solidFill>
                  <a:schemeClr val="tx1"/>
                </a:solidFill>
                <a:latin typeface="Gisha" panose="020B0502040204020203" pitchFamily="34" charset="-79"/>
                <a:cs typeface="Gisha" panose="020B0502040204020203" pitchFamily="34" charset="-79"/>
              </a:rPr>
              <a:t>אנו מציינים השנה 27 שנים לרצח ראש הממשלה ושר הביטחון יצחק רבין.</a:t>
            </a:r>
          </a:p>
          <a:p>
            <a:pPr algn="just">
              <a:lnSpc>
                <a:spcPct val="150000"/>
              </a:lnSpc>
            </a:pPr>
            <a:r>
              <a:rPr lang="he-IL" sz="1300" dirty="0">
                <a:solidFill>
                  <a:schemeClr val="tx1"/>
                </a:solidFill>
                <a:latin typeface="Gisha" panose="020B0502040204020203" pitchFamily="34" charset="-79"/>
                <a:cs typeface="Gisha" panose="020B0502040204020203" pitchFamily="34" charset="-79"/>
              </a:rPr>
              <a:t>יצחק רבין נרצח במוצאי שבת, י"ב בחשוון תשנ"ו, 4.11.1995, בסיומה של עצרת המונים שנשאה את הכותרת "כן לשלום, לא לאלימות". ראש הממשלה נורה בגבו על ידי מתנקש יהודי ישראלי שהתנגד למהלכים המדיניים שרבין שאף לקדם. הרוצח ביקש לעצור את המהלכים הפוליטיים והמדיניים על ידי רצח ראש הממשלה.</a:t>
            </a:r>
          </a:p>
          <a:p>
            <a:pPr algn="just">
              <a:lnSpc>
                <a:spcPts val="2400"/>
              </a:lnSpc>
            </a:pPr>
            <a:r>
              <a:rPr lang="he-IL" sz="1300" dirty="0">
                <a:solidFill>
                  <a:schemeClr val="tx1"/>
                </a:solidFill>
                <a:latin typeface="Gisha" panose="020B0502040204020203" pitchFamily="34" charset="-79"/>
                <a:cs typeface="Gisha" panose="020B0502040204020203" pitchFamily="34" charset="-79"/>
              </a:rPr>
              <a:t>רצח יצחק רבין הוא נקודת שפל כואבת בחברה הישראלית המבטאת משבר עמוק. הרצח יצר קרע ברקמת החיים המשותפים במדינה וערער את הנחת היסוד שהייתה מקובלת על כל הציבור ושלפיה מחלוקת פוליטית, סוערת ככל שתהיה, לא תפרוץ ולא תזעזע את גבולות הדמוקרטיה הישראלית. </a:t>
            </a:r>
          </a:p>
          <a:p>
            <a:pPr algn="just">
              <a:lnSpc>
                <a:spcPts val="2400"/>
              </a:lnSpc>
            </a:pPr>
            <a:r>
              <a:rPr lang="he-IL" sz="1300" dirty="0">
                <a:solidFill>
                  <a:schemeClr val="tx1"/>
                </a:solidFill>
                <a:latin typeface="Gisha" panose="020B0502040204020203" pitchFamily="34" charset="-79"/>
                <a:cs typeface="Gisha" panose="020B0502040204020203" pitchFamily="34" charset="-79"/>
              </a:rPr>
              <a:t>יום הזיכרון ה-27 עומד בסימן "הרעות" והוא מספק הזדמנות לשיח על אודות מקומם של בני הנוער ושל אזרחי המדינה בעיצוב מרקם החיים ועל מידת האחריות והיכולת של פרטים להשפיע על מעגלי שייכות שונים: משפחה, קהילה וחברה.</a:t>
            </a:r>
          </a:p>
          <a:p>
            <a:pPr>
              <a:lnSpc>
                <a:spcPts val="2400"/>
              </a:lnSpc>
            </a:pPr>
            <a:endParaRPr lang="he-IL" sz="1400" dirty="0">
              <a:solidFill>
                <a:schemeClr val="tx1"/>
              </a:solidFill>
              <a:latin typeface="Gisha" panose="020B0502040204020203" pitchFamily="34" charset="-79"/>
              <a:cs typeface="Gisha" panose="020B0502040204020203" pitchFamily="34" charset="-79"/>
            </a:endParaRPr>
          </a:p>
        </p:txBody>
      </p:sp>
      <p:sp>
        <p:nvSpPr>
          <p:cNvPr id="15" name="מלבן 14"/>
          <p:cNvSpPr/>
          <p:nvPr/>
        </p:nvSpPr>
        <p:spPr>
          <a:xfrm>
            <a:off x="179512" y="927920"/>
            <a:ext cx="4248472" cy="3462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ct val="150000"/>
              </a:lnSpc>
            </a:pPr>
            <a:r>
              <a:rPr lang="he-IL" b="1" dirty="0">
                <a:solidFill>
                  <a:schemeClr val="tx1"/>
                </a:solidFill>
                <a:latin typeface="Gisha" panose="020B0502040204020203" pitchFamily="34" charset="-79"/>
                <a:cs typeface="Gisha" panose="020B0502040204020203" pitchFamily="34" charset="-79"/>
              </a:rPr>
              <a:t>מטרות</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ייחשפו לדמותו של יצחק רבין ולפועלו.</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יבחנו את המושג "רעות" וידונו במשמעותו.</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ינהלו שיח על אודות חשיבותה של רעות בהיבט האישי, החברתי והאזרחי ויציעו דרכים לחיזוק הרעות במעגלי החיים השונים. </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ידונו בחשיבותה של רעות בהקשר של יום הזיכרון לרצח יצחק רבין. </a:t>
            </a:r>
          </a:p>
        </p:txBody>
      </p:sp>
      <p:sp>
        <p:nvSpPr>
          <p:cNvPr id="10" name="מלבן 9"/>
          <p:cNvSpPr/>
          <p:nvPr/>
        </p:nvSpPr>
        <p:spPr>
          <a:xfrm>
            <a:off x="1007605" y="116632"/>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tx1"/>
                </a:solidFill>
                <a:latin typeface="Gisha" panose="020B0502040204020203" pitchFamily="34" charset="-79"/>
                <a:cs typeface="Gisha" panose="020B0502040204020203" pitchFamily="34" charset="-79"/>
              </a:rPr>
              <a:t>הרעות</a:t>
            </a:r>
          </a:p>
        </p:txBody>
      </p:sp>
    </p:spTree>
    <p:extLst>
      <p:ext uri="{BB962C8B-B14F-4D97-AF65-F5344CB8AC3E}">
        <p14:creationId xmlns:p14="http://schemas.microsoft.com/office/powerpoint/2010/main" val="297393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07604" y="260648"/>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tx1"/>
                </a:solidFill>
                <a:latin typeface="Gisha" panose="020B0502040204020203" pitchFamily="34" charset="-79"/>
                <a:cs typeface="Gisha" panose="020B0502040204020203" pitchFamily="34" charset="-79"/>
              </a:rPr>
              <a:t>הרעות - ערכת הפעילות</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5004048" y="1359149"/>
            <a:ext cx="3841429"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lnSpc>
                <a:spcPct val="150000"/>
              </a:lnSpc>
            </a:pPr>
            <a:r>
              <a:rPr lang="he-IL" sz="1600" dirty="0">
                <a:solidFill>
                  <a:schemeClr val="tx1"/>
                </a:solidFill>
                <a:latin typeface="Gisha" panose="020B0502040204020203" pitchFamily="34" charset="-79"/>
                <a:cs typeface="Gisha" panose="020B0502040204020203" pitchFamily="34" charset="-79"/>
              </a:rPr>
              <a:t>בערכה פעילות פתיחה, מדרש כרזה ושתי פעילויות נוספות:</a:t>
            </a: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 </a:t>
            </a:r>
            <a:r>
              <a:rPr lang="he-IL" sz="1600" dirty="0">
                <a:solidFill>
                  <a:schemeClr val="tx1"/>
                </a:solidFill>
                <a:latin typeface="Gisha" panose="020B0502040204020203" pitchFamily="34" charset="-79"/>
                <a:cs typeface="Gisha" panose="020B0502040204020203" pitchFamily="34" charset="-79"/>
                <a:hlinkClick r:id="rId2" action="ppaction://hlinksldjump"/>
              </a:rPr>
              <a:t>פעילות פתיחה: יצחק רבין ושיר הרעות</a:t>
            </a:r>
            <a:endParaRPr lang="he-IL" sz="1600" dirty="0">
              <a:solidFill>
                <a:schemeClr val="tx1"/>
              </a:solidFill>
              <a:latin typeface="Gisha" panose="020B0502040204020203" pitchFamily="34" charset="-79"/>
              <a:cs typeface="Gisha" panose="020B0502040204020203" pitchFamily="34" charset="-79"/>
            </a:endParaRP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hlinkClick r:id="rId3" action="ppaction://hlinksldjump"/>
              </a:rPr>
              <a:t>מדרש כרזה: הרעות</a:t>
            </a:r>
            <a:endParaRPr lang="he-IL" sz="1600" dirty="0">
              <a:solidFill>
                <a:schemeClr val="tx1"/>
              </a:solidFill>
              <a:latin typeface="Gisha" panose="020B0502040204020203" pitchFamily="34" charset="-79"/>
              <a:cs typeface="Gisha" panose="020B0502040204020203" pitchFamily="34" charset="-79"/>
            </a:endParaRP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hlinkClick r:id="rId4" action="ppaction://hlinksldjump"/>
              </a:rPr>
              <a:t>רעות במעגלי החיים</a:t>
            </a:r>
            <a:endParaRPr lang="he-IL" sz="1600" dirty="0">
              <a:solidFill>
                <a:schemeClr val="tx1"/>
              </a:solidFill>
              <a:latin typeface="Gisha" panose="020B0502040204020203" pitchFamily="34" charset="-79"/>
              <a:cs typeface="Gisha" panose="020B0502040204020203" pitchFamily="34" charset="-79"/>
            </a:endParaRP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hlinkClick r:id="rId5" action="ppaction://hlinksldjump"/>
              </a:rPr>
              <a:t>שאלות לדיון ולסיכום</a:t>
            </a:r>
            <a:endParaRPr lang="he-IL" sz="1600" dirty="0">
              <a:solidFill>
                <a:schemeClr val="tx1"/>
              </a:solidFill>
              <a:latin typeface="Gisha" panose="020B0502040204020203" pitchFamily="34" charset="-79"/>
              <a:cs typeface="Gisha" panose="020B0502040204020203" pitchFamily="34" charset="-79"/>
            </a:endParaRPr>
          </a:p>
          <a:p>
            <a:pPr algn="just">
              <a:lnSpc>
                <a:spcPct val="150000"/>
              </a:lnSpc>
            </a:pPr>
            <a:endParaRPr lang="he-IL" sz="1400" dirty="0">
              <a:solidFill>
                <a:schemeClr val="bg1">
                  <a:lumMod val="65000"/>
                </a:schemeClr>
              </a:solidFill>
              <a:latin typeface="Gisha" panose="020B0502040204020203" pitchFamily="34" charset="-79"/>
              <a:cs typeface="Gisha" panose="020B0502040204020203" pitchFamily="34" charset="-79"/>
            </a:endParaRPr>
          </a:p>
          <a:p>
            <a:pPr algn="just">
              <a:lnSpc>
                <a:spcPct val="150000"/>
              </a:lnSpc>
            </a:pPr>
            <a:r>
              <a:rPr lang="he-IL" sz="1400" dirty="0">
                <a:solidFill>
                  <a:schemeClr val="tx1"/>
                </a:solidFill>
                <a:latin typeface="Gisha" panose="020B0502040204020203" pitchFamily="34" charset="-79"/>
                <a:cs typeface="Gisha" panose="020B0502040204020203" pitchFamily="34" charset="-79"/>
              </a:rPr>
              <a:t>מומלץ לעבור על המצגת מבעוד מועד ולבחור בפעילות ההולמת ביותר את כיתתך והתואמת את רוח הכיתה ובית הספר ואת המשאבים העומדים לרשותך. </a:t>
            </a:r>
          </a:p>
          <a:p>
            <a:pPr algn="just">
              <a:lnSpc>
                <a:spcPct val="150000"/>
              </a:lnSpc>
            </a:pPr>
            <a:r>
              <a:rPr lang="he-IL" sz="1400" dirty="0">
                <a:solidFill>
                  <a:schemeClr val="bg1">
                    <a:lumMod val="65000"/>
                  </a:schemeClr>
                </a:solidFill>
                <a:latin typeface="Gisha" panose="020B0502040204020203" pitchFamily="34" charset="-79"/>
                <a:cs typeface="Gisha" panose="020B0502040204020203" pitchFamily="34" charset="-79"/>
              </a:rPr>
              <a:t> </a:t>
            </a:r>
          </a:p>
        </p:txBody>
      </p:sp>
      <p:pic>
        <p:nvPicPr>
          <p:cNvPr id="6" name="תמונה 5" descr="תמונה שמכילה חץ&#10;&#10;התיאור נוצר באופן אוטומטי">
            <a:extLst>
              <a:ext uri="{FF2B5EF4-FFF2-40B4-BE49-F238E27FC236}">
                <a16:creationId xmlns:a16="http://schemas.microsoft.com/office/drawing/2014/main" id="{93D3AADA-0C18-911A-073B-0CC6750DFA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473" y="1106931"/>
            <a:ext cx="4046527" cy="5472989"/>
          </a:xfrm>
          <a:prstGeom prst="rect">
            <a:avLst/>
          </a:prstGeom>
        </p:spPr>
      </p:pic>
    </p:spTree>
    <p:extLst>
      <p:ext uri="{BB962C8B-B14F-4D97-AF65-F5344CB8AC3E}">
        <p14:creationId xmlns:p14="http://schemas.microsoft.com/office/powerpoint/2010/main" val="300482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683568" y="188640"/>
            <a:ext cx="76096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יצחק רבין, חייו ופועלו</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234538" y="1055515"/>
            <a:ext cx="3114346" cy="2229469"/>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400" b="1" dirty="0">
                <a:solidFill>
                  <a:schemeClr val="tx1"/>
                </a:solidFill>
                <a:latin typeface="Gisha" panose="020B0502040204020203" pitchFamily="34" charset="-79"/>
                <a:cs typeface="Gisha" panose="020B0502040204020203" pitchFamily="34" charset="-79"/>
              </a:rPr>
              <a:t>המורה יקרין את הסרטון:</a:t>
            </a:r>
          </a:p>
          <a:p>
            <a:r>
              <a:rPr lang="he-IL" sz="1400" b="1" dirty="0">
                <a:solidFill>
                  <a:schemeClr val="tx1"/>
                </a:solidFill>
                <a:latin typeface="Gisha" panose="020B0502040204020203" pitchFamily="34" charset="-79"/>
                <a:cs typeface="Gisha" panose="020B0502040204020203" pitchFamily="34" charset="-79"/>
                <a:hlinkClick r:id="rId2"/>
              </a:rPr>
              <a:t>יצחק רבין, חייו ומותו</a:t>
            </a:r>
            <a:r>
              <a:rPr lang="he-IL" sz="1400" b="1" dirty="0">
                <a:solidFill>
                  <a:schemeClr val="tx1"/>
                </a:solidFill>
                <a:latin typeface="Gisha" panose="020B0502040204020203" pitchFamily="34" charset="-79"/>
                <a:cs typeface="Gisha" panose="020B0502040204020203" pitchFamily="34" charset="-79"/>
              </a:rPr>
              <a:t> </a:t>
            </a:r>
            <a:r>
              <a:rPr lang="he-IL" sz="1400" dirty="0">
                <a:solidFill>
                  <a:schemeClr val="tx1"/>
                </a:solidFill>
                <a:latin typeface="Gisha" panose="020B0502040204020203" pitchFamily="34" charset="-79"/>
                <a:cs typeface="Gisha" panose="020B0502040204020203" pitchFamily="34" charset="-79"/>
              </a:rPr>
              <a:t>(6:27 דקות). </a:t>
            </a:r>
          </a:p>
          <a:p>
            <a:r>
              <a:rPr lang="he-IL" sz="1400" b="1" dirty="0">
                <a:solidFill>
                  <a:schemeClr val="tx1"/>
                </a:solidFill>
                <a:latin typeface="Gisha" panose="020B0502040204020203" pitchFamily="34" charset="-79"/>
                <a:cs typeface="Gisha" panose="020B0502040204020203" pitchFamily="34" charset="-79"/>
              </a:rPr>
              <a:t>המורה ישאל:</a:t>
            </a:r>
          </a:p>
          <a:p>
            <a:pPr marL="285750" indent="-285750">
              <a:buFont typeface="Wingdings" panose="05000000000000000000" pitchFamily="2" charset="2"/>
              <a:buChar char="q"/>
            </a:pPr>
            <a:r>
              <a:rPr lang="he-IL" sz="1400" dirty="0">
                <a:solidFill>
                  <a:schemeClr val="tx1"/>
                </a:solidFill>
                <a:latin typeface="Gisha" panose="020B0502040204020203" pitchFamily="34" charset="-79"/>
                <a:cs typeface="Gisha" panose="020B0502040204020203" pitchFamily="34" charset="-79"/>
              </a:rPr>
              <a:t>אילו מחשבות ורגשות הסרטון מעורר בכם?</a:t>
            </a:r>
          </a:p>
          <a:p>
            <a:pPr marL="285750" indent="-285750">
              <a:buFont typeface="Wingdings" panose="05000000000000000000" pitchFamily="2" charset="2"/>
              <a:buChar char="q"/>
            </a:pPr>
            <a:r>
              <a:rPr lang="he-IL" sz="1400" dirty="0">
                <a:solidFill>
                  <a:schemeClr val="tx1"/>
                </a:solidFill>
                <a:latin typeface="Gisha" panose="020B0502040204020203" pitchFamily="34" charset="-79"/>
                <a:cs typeface="Gisha" panose="020B0502040204020203" pitchFamily="34" charset="-79"/>
              </a:rPr>
              <a:t>אילו אירועים היסטוריים מוזכרים בסרטון? </a:t>
            </a:r>
          </a:p>
          <a:p>
            <a:pPr marL="285750" indent="-285750">
              <a:buFont typeface="Wingdings" panose="05000000000000000000" pitchFamily="2" charset="2"/>
              <a:buChar char="q"/>
            </a:pPr>
            <a:r>
              <a:rPr lang="he-IL" sz="1400" dirty="0">
                <a:solidFill>
                  <a:schemeClr val="tx1"/>
                </a:solidFill>
                <a:latin typeface="Gisha" panose="020B0502040204020203" pitchFamily="34" charset="-79"/>
                <a:cs typeface="Gisha" panose="020B0502040204020203" pitchFamily="34" charset="-79"/>
              </a:rPr>
              <a:t>אילו ערכים הנחו, לדעתכם, את יצחק רבין בדרכו ובתפקידים הרבים שמילא? </a:t>
            </a: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02" t="1984" r="462" b="10333"/>
          <a:stretch/>
        </p:blipFill>
        <p:spPr bwMode="auto">
          <a:xfrm>
            <a:off x="755576" y="1844824"/>
            <a:ext cx="2736304"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מלבן 16"/>
          <p:cNvSpPr/>
          <p:nvPr/>
        </p:nvSpPr>
        <p:spPr>
          <a:xfrm>
            <a:off x="4222080" y="3573016"/>
            <a:ext cx="3126804" cy="230425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400" b="1" dirty="0">
                <a:solidFill>
                  <a:schemeClr val="tx1"/>
                </a:solidFill>
                <a:latin typeface="Gisha" panose="020B0502040204020203" pitchFamily="34" charset="-79"/>
                <a:cs typeface="Gisha" panose="020B0502040204020203" pitchFamily="34" charset="-79"/>
              </a:rPr>
              <a:t>המורה יציג את </a:t>
            </a:r>
            <a:r>
              <a:rPr lang="he-IL" sz="1400" b="1" dirty="0">
                <a:solidFill>
                  <a:schemeClr val="tx1"/>
                </a:solidFill>
                <a:latin typeface="Gisha" panose="020B0502040204020203" pitchFamily="34" charset="-79"/>
                <a:cs typeface="Gisha" panose="020B0502040204020203" pitchFamily="34" charset="-79"/>
                <a:hlinkClick r:id="rId4"/>
              </a:rPr>
              <a:t>הכרזה</a:t>
            </a:r>
            <a:r>
              <a:rPr lang="he-IL" sz="1400" b="1" dirty="0">
                <a:solidFill>
                  <a:schemeClr val="tx1"/>
                </a:solidFill>
                <a:latin typeface="Gisha" panose="020B0502040204020203" pitchFamily="34" charset="-79"/>
                <a:cs typeface="Gisha" panose="020B0502040204020203" pitchFamily="34" charset="-79"/>
              </a:rPr>
              <a:t> וישאל:</a:t>
            </a:r>
          </a:p>
          <a:p>
            <a:pPr marL="171450" indent="-171450">
              <a:buFont typeface="Wingdings" pitchFamily="2" charset="2"/>
              <a:buChar char="q"/>
            </a:pPr>
            <a:r>
              <a:rPr lang="he-IL" sz="1400" dirty="0">
                <a:solidFill>
                  <a:schemeClr val="tx1"/>
                </a:solidFill>
                <a:latin typeface="Gisha" panose="020B0502040204020203" pitchFamily="34" charset="-79"/>
                <a:cs typeface="Gisha" panose="020B0502040204020203" pitchFamily="34" charset="-79"/>
              </a:rPr>
              <a:t>מה אפשר ללמוד על יצחק רבין מהכרזה?</a:t>
            </a:r>
          </a:p>
          <a:p>
            <a:pPr marL="171450" indent="-171450">
              <a:buFont typeface="Wingdings" pitchFamily="2" charset="2"/>
              <a:buChar char="q"/>
            </a:pPr>
            <a:r>
              <a:rPr lang="he-IL" sz="1400" dirty="0">
                <a:solidFill>
                  <a:schemeClr val="tx1"/>
                </a:solidFill>
                <a:latin typeface="Gisha" panose="020B0502040204020203" pitchFamily="34" charset="-79"/>
                <a:cs typeface="Gisha" panose="020B0502040204020203" pitchFamily="34" charset="-79"/>
              </a:rPr>
              <a:t>אילו מחשבות ורגשות תמונות אלו מעלות בכם? </a:t>
            </a:r>
          </a:p>
          <a:p>
            <a:pPr marL="171450" indent="-171450">
              <a:buFont typeface="Wingdings" pitchFamily="2" charset="2"/>
              <a:buChar char="q"/>
            </a:pPr>
            <a:r>
              <a:rPr lang="he-IL" sz="1400" dirty="0">
                <a:solidFill>
                  <a:schemeClr val="tx1"/>
                </a:solidFill>
                <a:latin typeface="Gisha" panose="020B0502040204020203" pitchFamily="34" charset="-79"/>
                <a:cs typeface="Gisha" panose="020B0502040204020203" pitchFamily="34" charset="-79"/>
              </a:rPr>
              <a:t>אילו ערכים הנחו, לדעתכם, את יצחק רבין בדרכו ובתפקידים הרבים שמילא? </a:t>
            </a:r>
          </a:p>
          <a:p>
            <a:endParaRPr lang="he-IL" sz="1200" dirty="0">
              <a:solidFill>
                <a:schemeClr val="tx1"/>
              </a:solidFill>
              <a:latin typeface="Gisha" panose="020B0502040204020203" pitchFamily="34" charset="-79"/>
              <a:cs typeface="Gisha" panose="020B0502040204020203" pitchFamily="34" charset="-79"/>
            </a:endParaRPr>
          </a:p>
        </p:txBody>
      </p:sp>
      <p:sp>
        <p:nvSpPr>
          <p:cNvPr id="19" name="מלבן 18"/>
          <p:cNvSpPr/>
          <p:nvPr/>
        </p:nvSpPr>
        <p:spPr>
          <a:xfrm>
            <a:off x="7596336" y="3573016"/>
            <a:ext cx="864096" cy="490245"/>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200" b="1" dirty="0">
                <a:solidFill>
                  <a:schemeClr val="tx1"/>
                </a:solidFill>
                <a:latin typeface="Gisha" panose="020B0502040204020203" pitchFamily="34" charset="-79"/>
                <a:cs typeface="Gisha" panose="020B0502040204020203" pitchFamily="34" charset="-79"/>
              </a:rPr>
              <a:t>אפשרות ב'</a:t>
            </a:r>
          </a:p>
        </p:txBody>
      </p:sp>
      <p:sp>
        <p:nvSpPr>
          <p:cNvPr id="20" name="מלבן 19"/>
          <p:cNvSpPr/>
          <p:nvPr/>
        </p:nvSpPr>
        <p:spPr>
          <a:xfrm>
            <a:off x="7668344" y="1074076"/>
            <a:ext cx="864096" cy="43204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200" b="1" dirty="0">
                <a:solidFill>
                  <a:schemeClr val="tx1"/>
                </a:solidFill>
                <a:latin typeface="Gisha" panose="020B0502040204020203" pitchFamily="34" charset="-79"/>
                <a:cs typeface="Gisha" panose="020B0502040204020203" pitchFamily="34" charset="-79"/>
              </a:rPr>
              <a:t>אפשרות א'</a:t>
            </a:r>
          </a:p>
        </p:txBody>
      </p:sp>
      <p:sp>
        <p:nvSpPr>
          <p:cNvPr id="6" name="לחצן פעולה: בית 27">
            <a:hlinkClick r:id="rId5" action="ppaction://hlinksldjump"/>
            <a:extLst>
              <a:ext uri="{FF2B5EF4-FFF2-40B4-BE49-F238E27FC236}">
                <a16:creationId xmlns:a16="http://schemas.microsoft.com/office/drawing/2014/main" id="{B85F922A-3845-E204-D046-A18C76B4C25C}"/>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05314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07605" y="260648"/>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המשך</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חץ&#10;&#10;התיאור נוצר באופן אוטומטי">
            <a:extLst>
              <a:ext uri="{FF2B5EF4-FFF2-40B4-BE49-F238E27FC236}">
                <a16:creationId xmlns:a16="http://schemas.microsoft.com/office/drawing/2014/main" id="{93D3AADA-0C18-911A-073B-0CC6750DFA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473" y="1106931"/>
            <a:ext cx="4046527" cy="5472989"/>
          </a:xfrm>
          <a:prstGeom prst="rect">
            <a:avLst/>
          </a:prstGeom>
        </p:spPr>
      </p:pic>
      <p:sp>
        <p:nvSpPr>
          <p:cNvPr id="2" name="מלבן 1">
            <a:extLst>
              <a:ext uri="{FF2B5EF4-FFF2-40B4-BE49-F238E27FC236}">
                <a16:creationId xmlns:a16="http://schemas.microsoft.com/office/drawing/2014/main" id="{51264582-62D9-8A9C-1FDD-D4437EB8E707}"/>
              </a:ext>
            </a:extLst>
          </p:cNvPr>
          <p:cNvSpPr/>
          <p:nvPr/>
        </p:nvSpPr>
        <p:spPr>
          <a:xfrm>
            <a:off x="5097473" y="980728"/>
            <a:ext cx="3795007"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isha" panose="020B0502040204020203" pitchFamily="34" charset="-79"/>
                <a:cs typeface="Gisha" panose="020B0502040204020203" pitchFamily="34" charset="-79"/>
              </a:rPr>
              <a:t>אחד השירים המזוהים ביותר עם </a:t>
            </a:r>
          </a:p>
          <a:p>
            <a:pPr algn="ctr"/>
            <a:r>
              <a:rPr lang="he-IL" dirty="0">
                <a:solidFill>
                  <a:schemeClr val="tx1"/>
                </a:solidFill>
                <a:latin typeface="Gisha" panose="020B0502040204020203" pitchFamily="34" charset="-79"/>
                <a:cs typeface="Gisha" panose="020B0502040204020203" pitchFamily="34" charset="-79"/>
              </a:rPr>
              <a:t>יצחק רבין היה שיר "</a:t>
            </a:r>
            <a:r>
              <a:rPr lang="he-IL">
                <a:solidFill>
                  <a:schemeClr val="tx1"/>
                </a:solidFill>
                <a:latin typeface="Gisha" panose="020B0502040204020203" pitchFamily="34" charset="-79"/>
                <a:cs typeface="Gisha" panose="020B0502040204020203" pitchFamily="34" charset="-79"/>
              </a:rPr>
              <a:t>הרעות"*,</a:t>
            </a:r>
            <a:endParaRPr lang="he-IL"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rPr>
              <a:t> שכתב המשורר חיים גורי במהלך מלחמת העצמאות</a:t>
            </a:r>
            <a:r>
              <a:rPr lang="en-US" dirty="0">
                <a:solidFill>
                  <a:schemeClr val="tx1"/>
                </a:solidFill>
                <a:latin typeface="Gisha" panose="020B0502040204020203" pitchFamily="34" charset="-79"/>
                <a:cs typeface="Gisha" panose="020B0502040204020203" pitchFamily="34" charset="-79"/>
              </a:rPr>
              <a:t>   .</a:t>
            </a:r>
            <a:endParaRPr lang="he-IL" dirty="0">
              <a:solidFill>
                <a:schemeClr val="tx1"/>
              </a:solidFill>
              <a:latin typeface="Gisha" panose="020B0502040204020203" pitchFamily="34" charset="-79"/>
              <a:cs typeface="Gisha" panose="020B0502040204020203" pitchFamily="34" charset="-79"/>
            </a:endParaRPr>
          </a:p>
          <a:p>
            <a:pPr algn="ctr"/>
            <a:endParaRPr lang="he-IL"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rPr>
              <a:t>היה זה השיר האהוב ביותר על יצחק רבין, והוא התייחס לשיר בראיונות רבים ומגוונים. </a:t>
            </a:r>
          </a:p>
          <a:p>
            <a:pPr algn="ctr"/>
            <a:endParaRPr lang="he-IL"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rPr>
              <a:t>לאחר הכרת הביוגרפיה של יצחק רבין, ננסה להבין מדוע אהב כל כך את השיר ומודע היה מזוהה עימו.</a:t>
            </a:r>
            <a:endParaRPr lang="en-US" dirty="0">
              <a:solidFill>
                <a:schemeClr val="tx1"/>
              </a:solidFill>
              <a:latin typeface="Gisha" panose="020B0502040204020203" pitchFamily="34" charset="-79"/>
              <a:cs typeface="Gisha" panose="020B0502040204020203" pitchFamily="34" charset="-79"/>
            </a:endParaRPr>
          </a:p>
          <a:p>
            <a:pPr algn="ctr"/>
            <a:endParaRPr lang="en-US"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hlinkClick r:id="rId3" action="ppaction://hlinksldjump"/>
              </a:rPr>
              <a:t>מילות השיר ושאלות לדיון</a:t>
            </a:r>
            <a:endParaRPr lang="he-IL" dirty="0">
              <a:solidFill>
                <a:schemeClr val="tx1"/>
              </a:solidFill>
              <a:latin typeface="Gisha" panose="020B0502040204020203" pitchFamily="34" charset="-79"/>
              <a:cs typeface="Gisha" panose="020B0502040204020203" pitchFamily="34" charset="-79"/>
            </a:endParaRPr>
          </a:p>
          <a:p>
            <a:pPr algn="ctr"/>
            <a:endParaRPr lang="he-IL" dirty="0"/>
          </a:p>
          <a:p>
            <a:pPr lvl="0" algn="ctr">
              <a:defRPr/>
            </a:pPr>
            <a:r>
              <a:rPr lang="he-IL" dirty="0">
                <a:solidFill>
                  <a:prstClr val="black"/>
                </a:solidFill>
                <a:latin typeface="Gisha" panose="020B0502040204020203" pitchFamily="34" charset="-79"/>
                <a:cs typeface="Gisha" panose="020B0502040204020203" pitchFamily="34" charset="-79"/>
              </a:rPr>
              <a:t>*</a:t>
            </a:r>
            <a:r>
              <a:rPr lang="he-IL" dirty="0">
                <a:solidFill>
                  <a:schemeClr val="tx1"/>
                </a:solidFill>
                <a:latin typeface="Gisha" panose="020B0502040204020203" pitchFamily="34" charset="-79"/>
                <a:cs typeface="Gisha" panose="020B0502040204020203" pitchFamily="34" charset="-79"/>
                <a:hlinkClick r:id="rId4"/>
              </a:rPr>
              <a:t>שיר הרעות – להקת שלוה</a:t>
            </a:r>
            <a:endParaRPr lang="he-IL" dirty="0">
              <a:solidFill>
                <a:schemeClr val="tx1"/>
              </a:solidFill>
              <a:latin typeface="Gisha" panose="020B0502040204020203" pitchFamily="34" charset="-79"/>
              <a:cs typeface="Gisha" panose="020B0502040204020203" pitchFamily="34" charset="-79"/>
            </a:endParaRPr>
          </a:p>
          <a:p>
            <a:pPr lvl="0" algn="ctr">
              <a:defRPr/>
            </a:pPr>
            <a:r>
              <a:rPr lang="he-IL" dirty="0">
                <a:solidFill>
                  <a:schemeClr val="tx1"/>
                </a:solidFill>
                <a:latin typeface="Gisha" panose="020B0502040204020203" pitchFamily="34" charset="-79"/>
                <a:cs typeface="Gisha" panose="020B0502040204020203" pitchFamily="34" charset="-79"/>
                <a:hlinkClick r:id="rId5"/>
              </a:rPr>
              <a:t>שיר הרעות – יהורם גאון </a:t>
            </a:r>
            <a:endParaRPr lang="he-IL" dirty="0">
              <a:solidFill>
                <a:schemeClr val="tx1"/>
              </a:solidFill>
              <a:latin typeface="Gisha" panose="020B0502040204020203" pitchFamily="34" charset="-79"/>
              <a:cs typeface="Gisha" panose="020B0502040204020203" pitchFamily="34" charset="-79"/>
            </a:endParaRPr>
          </a:p>
          <a:p>
            <a:pPr algn="ctr"/>
            <a:endParaRPr lang="he-IL" dirty="0"/>
          </a:p>
        </p:txBody>
      </p:sp>
      <p:sp>
        <p:nvSpPr>
          <p:cNvPr id="11" name="לחצן פעולה: בית 27">
            <a:hlinkClick r:id="rId6" action="ppaction://hlinksldjump"/>
            <a:extLst>
              <a:ext uri="{FF2B5EF4-FFF2-40B4-BE49-F238E27FC236}">
                <a16:creationId xmlns:a16="http://schemas.microsoft.com/office/drawing/2014/main" id="{D596B991-F994-307F-8D87-84515799DE1B}"/>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41226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07604" y="374274"/>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המשך</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a:extLst>
              <a:ext uri="{FF2B5EF4-FFF2-40B4-BE49-F238E27FC236}">
                <a16:creationId xmlns:a16="http://schemas.microsoft.com/office/drawing/2014/main" id="{51264582-62D9-8A9C-1FDD-D4437EB8E707}"/>
              </a:ext>
            </a:extLst>
          </p:cNvPr>
          <p:cNvSpPr/>
          <p:nvPr/>
        </p:nvSpPr>
        <p:spPr>
          <a:xfrm>
            <a:off x="5097473" y="980728"/>
            <a:ext cx="3795007"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תיבת טקסט 4">
            <a:extLst>
              <a:ext uri="{FF2B5EF4-FFF2-40B4-BE49-F238E27FC236}">
                <a16:creationId xmlns:a16="http://schemas.microsoft.com/office/drawing/2014/main" id="{9808A8AF-76F1-D481-641B-FAA9402145B8}"/>
              </a:ext>
            </a:extLst>
          </p:cNvPr>
          <p:cNvSpPr txBox="1"/>
          <p:nvPr/>
        </p:nvSpPr>
        <p:spPr>
          <a:xfrm>
            <a:off x="5580112" y="1285393"/>
            <a:ext cx="2359783" cy="3539430"/>
          </a:xfrm>
          <a:prstGeom prst="rect">
            <a:avLst/>
          </a:prstGeom>
          <a:noFill/>
        </p:spPr>
        <p:txBody>
          <a:bodyPr wrap="square">
            <a:spAutoFit/>
          </a:bodyPr>
          <a:lstStyle/>
          <a:p>
            <a:r>
              <a:rPr lang="he-IL" sz="1400" b="0" i="0" dirty="0">
                <a:solidFill>
                  <a:schemeClr val="bg1">
                    <a:lumMod val="50000"/>
                  </a:schemeClr>
                </a:solidFill>
                <a:effectLst/>
                <a:latin typeface="Gisha" panose="020B0502040204020203" pitchFamily="34" charset="-79"/>
                <a:cs typeface="Gisha" panose="020B0502040204020203" pitchFamily="34" charset="-79"/>
              </a:rPr>
              <a:t>על הנגב יורד ליל הסתיו</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ומצית כוכבים חרש חרש</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עת הרוח עובר על הסף</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עננים מהלכים על הדרך</a:t>
            </a:r>
          </a:p>
          <a:p>
            <a:endParaRPr lang="he-IL" sz="1400" b="0" i="0" dirty="0">
              <a:solidFill>
                <a:schemeClr val="bg1">
                  <a:lumMod val="50000"/>
                </a:schemeClr>
              </a:solidFill>
              <a:effectLst/>
              <a:latin typeface="Gisha" panose="020B0502040204020203" pitchFamily="34" charset="-79"/>
              <a:cs typeface="Gisha" panose="020B0502040204020203" pitchFamily="34" charset="-79"/>
            </a:endParaRPr>
          </a:p>
          <a:p>
            <a:r>
              <a:rPr lang="he-IL" sz="1400" b="0" i="0" dirty="0">
                <a:solidFill>
                  <a:schemeClr val="bg1">
                    <a:lumMod val="50000"/>
                  </a:schemeClr>
                </a:solidFill>
                <a:effectLst/>
                <a:latin typeface="Gisha" panose="020B0502040204020203" pitchFamily="34" charset="-79"/>
                <a:cs typeface="Gisha" panose="020B0502040204020203" pitchFamily="34" charset="-79"/>
              </a:rPr>
              <a:t>כבר שנה לא הרגשנו כמעט</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איך עברו הזמנים בשדותינו,</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כבר שנה ונותרנו מעט</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מה רבים שאינם כבר בינינו</a:t>
            </a:r>
          </a:p>
          <a:p>
            <a:endParaRPr lang="he-IL" sz="1400" b="0" i="0" dirty="0">
              <a:solidFill>
                <a:schemeClr val="bg1">
                  <a:lumMod val="50000"/>
                </a:schemeClr>
              </a:solidFill>
              <a:effectLst/>
              <a:latin typeface="Gisha" panose="020B0502040204020203" pitchFamily="34" charset="-79"/>
              <a:cs typeface="Gisha" panose="020B0502040204020203" pitchFamily="34" charset="-79"/>
            </a:endParaRPr>
          </a:p>
          <a:p>
            <a:r>
              <a:rPr lang="he-IL" sz="1400" b="0" i="0" dirty="0">
                <a:solidFill>
                  <a:schemeClr val="bg1">
                    <a:lumMod val="50000"/>
                  </a:schemeClr>
                </a:solidFill>
                <a:effectLst/>
                <a:latin typeface="Gisha" panose="020B0502040204020203" pitchFamily="34" charset="-79"/>
                <a:cs typeface="Gisha" panose="020B0502040204020203" pitchFamily="34" charset="-79"/>
              </a:rPr>
              <a:t>אך נזכור את כולם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יפי הבלורית והתואר</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כי </a:t>
            </a:r>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שכזאת לעולם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לא תיתן את ליבנו לשכוח</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אהבה מקודשת בדם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תשובי בינינו לפרוח</a:t>
            </a:r>
          </a:p>
        </p:txBody>
      </p:sp>
      <p:sp>
        <p:nvSpPr>
          <p:cNvPr id="7" name="מלבן 6">
            <a:extLst>
              <a:ext uri="{FF2B5EF4-FFF2-40B4-BE49-F238E27FC236}">
                <a16:creationId xmlns:a16="http://schemas.microsoft.com/office/drawing/2014/main" id="{174F0FCF-56B9-03B0-8EE1-35D73FE5E1CB}"/>
              </a:ext>
            </a:extLst>
          </p:cNvPr>
          <p:cNvSpPr/>
          <p:nvPr/>
        </p:nvSpPr>
        <p:spPr>
          <a:xfrm>
            <a:off x="1547664" y="764632"/>
            <a:ext cx="2359783" cy="484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נשאנוך בלי מילים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אפורה עקשנית ושותקת</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מלילות האימה הגדולים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נותרת בהירה ודולקת</a:t>
            </a:r>
          </a:p>
          <a:p>
            <a:endParaRPr lang="he-IL" sz="1400" b="0" i="0" dirty="0">
              <a:solidFill>
                <a:schemeClr val="bg1">
                  <a:lumMod val="50000"/>
                </a:schemeClr>
              </a:solidFill>
              <a:effectLst/>
              <a:latin typeface="Gisha" panose="020B0502040204020203" pitchFamily="34" charset="-79"/>
              <a:cs typeface="Gisha" panose="020B0502040204020203" pitchFamily="34" charset="-79"/>
            </a:endParaRPr>
          </a:p>
          <a:p>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כנערייך כולם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שוב בשמך נחייך ונלכה</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כי רעים שנפלו על חרבם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חייך הותירו לזכר</a:t>
            </a:r>
          </a:p>
          <a:p>
            <a:endParaRPr lang="he-IL" sz="1400" dirty="0">
              <a:solidFill>
                <a:schemeClr val="bg1">
                  <a:lumMod val="50000"/>
                </a:schemeClr>
              </a:solidFill>
              <a:latin typeface="Gisha" panose="020B0502040204020203" pitchFamily="34" charset="-79"/>
              <a:cs typeface="Gisha" panose="020B0502040204020203" pitchFamily="34" charset="-79"/>
            </a:endParaRPr>
          </a:p>
          <a:p>
            <a:r>
              <a:rPr lang="he-IL" sz="1400" b="0" i="0" dirty="0">
                <a:solidFill>
                  <a:schemeClr val="bg1">
                    <a:lumMod val="50000"/>
                  </a:schemeClr>
                </a:solidFill>
                <a:effectLst/>
                <a:latin typeface="Gisha" panose="020B0502040204020203" pitchFamily="34" charset="-79"/>
                <a:cs typeface="Gisha" panose="020B0502040204020203" pitchFamily="34" charset="-79"/>
              </a:rPr>
              <a:t>אך נזכור את כולם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יפי הבלורית והתואר</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כי </a:t>
            </a:r>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שכזאת לעולם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לא תיתן את ליבנו לשכוח</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אהבה מקודשת בדם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תשובי בינינו לפרוח</a:t>
            </a:r>
          </a:p>
          <a:p>
            <a:endParaRPr lang="he-IL" sz="1600" b="0" i="0" dirty="0">
              <a:solidFill>
                <a:srgbClr val="202124"/>
              </a:solidFill>
              <a:effectLst/>
              <a:latin typeface="Gisha" panose="020B0502040204020203" pitchFamily="34" charset="-79"/>
              <a:cs typeface="Gisha" panose="020B0502040204020203" pitchFamily="34" charset="-79"/>
            </a:endParaRPr>
          </a:p>
        </p:txBody>
      </p:sp>
      <p:sp>
        <p:nvSpPr>
          <p:cNvPr id="8" name="מלבן 7">
            <a:extLst>
              <a:ext uri="{FF2B5EF4-FFF2-40B4-BE49-F238E27FC236}">
                <a16:creationId xmlns:a16="http://schemas.microsoft.com/office/drawing/2014/main" id="{A8C30F35-6323-6C1C-54D7-C0FCF220ACED}"/>
              </a:ext>
            </a:extLst>
          </p:cNvPr>
          <p:cNvSpPr/>
          <p:nvPr/>
        </p:nvSpPr>
        <p:spPr>
          <a:xfrm>
            <a:off x="1240684" y="4863548"/>
            <a:ext cx="6624735" cy="1936017"/>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1" u="sng" dirty="0">
                <a:solidFill>
                  <a:schemeClr val="tx1"/>
                </a:solidFill>
                <a:latin typeface="Gisha" panose="020B0502040204020203" pitchFamily="34" charset="-79"/>
                <a:cs typeface="Gisha" panose="020B0502040204020203" pitchFamily="34" charset="-79"/>
              </a:rPr>
              <a:t>שאלות לדיון</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איזו תמונה עולה מתוך מילות השיר? </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אילו רגשות מובעים באמצעות השיר? ציינו את המילים המלמדות זאת.</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אילו ערכים באים לידי ביטוי בשיר? ציינו את המילים המביעות זאת.</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כיצד הייתם מגדירים את המושג "רעות" לפי השיר?</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לפי מה שלמדתם על יצחק רבין ועל חייו, נסו לשער מדוע אהב יצחק רבין את השיר הזה בכל מאודו. </a:t>
            </a:r>
          </a:p>
        </p:txBody>
      </p:sp>
      <p:pic>
        <p:nvPicPr>
          <p:cNvPr id="10" name="תמונה 9" descr="תמונה שמכילה חץ&#10;&#10;התיאור נוצר באופן אוטומטי">
            <a:extLst>
              <a:ext uri="{FF2B5EF4-FFF2-40B4-BE49-F238E27FC236}">
                <a16:creationId xmlns:a16="http://schemas.microsoft.com/office/drawing/2014/main" id="{8A45389D-C458-FDF3-1F45-B22B11CAE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05" y="116958"/>
            <a:ext cx="1680671" cy="1954792"/>
          </a:xfrm>
          <a:prstGeom prst="rect">
            <a:avLst/>
          </a:prstGeom>
        </p:spPr>
      </p:pic>
      <p:sp>
        <p:nvSpPr>
          <p:cNvPr id="14" name="לחצן פעולה: בית 27">
            <a:hlinkClick r:id="rId3" action="ppaction://hlinksldjump"/>
            <a:extLst>
              <a:ext uri="{FF2B5EF4-FFF2-40B4-BE49-F238E27FC236}">
                <a16:creationId xmlns:a16="http://schemas.microsoft.com/office/drawing/2014/main" id="{C3C1A618-E272-EBC9-B425-5F6892FEB80B}"/>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71036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a:extLst>
              <a:ext uri="{FF2B5EF4-FFF2-40B4-BE49-F238E27FC236}">
                <a16:creationId xmlns:a16="http://schemas.microsoft.com/office/drawing/2014/main" id="{51264582-62D9-8A9C-1FDD-D4437EB8E707}"/>
              </a:ext>
            </a:extLst>
          </p:cNvPr>
          <p:cNvSpPr/>
          <p:nvPr/>
        </p:nvSpPr>
        <p:spPr>
          <a:xfrm>
            <a:off x="5097473" y="980728"/>
            <a:ext cx="3795007"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תמונה 9" descr="תמונה שמכילה חץ&#10;&#10;התיאור נוצר באופן אוטומטי">
            <a:extLst>
              <a:ext uri="{FF2B5EF4-FFF2-40B4-BE49-F238E27FC236}">
                <a16:creationId xmlns:a16="http://schemas.microsoft.com/office/drawing/2014/main" id="{8A45389D-C458-FDF3-1F45-B22B11CAE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980728"/>
            <a:ext cx="2794612" cy="5502998"/>
          </a:xfrm>
          <a:prstGeom prst="rect">
            <a:avLst/>
          </a:prstGeom>
        </p:spPr>
      </p:pic>
      <p:sp>
        <p:nvSpPr>
          <p:cNvPr id="3" name="מלבן 2">
            <a:extLst>
              <a:ext uri="{FF2B5EF4-FFF2-40B4-BE49-F238E27FC236}">
                <a16:creationId xmlns:a16="http://schemas.microsoft.com/office/drawing/2014/main" id="{0FF47B85-3B5D-F392-8141-E9399E9CABEE}"/>
              </a:ext>
            </a:extLst>
          </p:cNvPr>
          <p:cNvSpPr/>
          <p:nvPr/>
        </p:nvSpPr>
        <p:spPr>
          <a:xfrm>
            <a:off x="3707904" y="692696"/>
            <a:ext cx="5184576" cy="5976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0" i="0" dirty="0">
              <a:solidFill>
                <a:schemeClr val="tx1"/>
              </a:solidFill>
              <a:effectLst/>
              <a:latin typeface="Gisha" panose="020B0502040204020203" pitchFamily="34" charset="-79"/>
              <a:cs typeface="Gisha" panose="020B0502040204020203" pitchFamily="34" charset="-79"/>
            </a:endParaRPr>
          </a:p>
          <a:p>
            <a:r>
              <a:rPr lang="he-IL" b="1"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 </a:t>
            </a:r>
            <a:r>
              <a:rPr lang="he-IL" b="1" i="0" dirty="0">
                <a:solidFill>
                  <a:schemeClr val="tx2"/>
                </a:solidFill>
                <a:effectLst/>
                <a:latin typeface="Gisha" panose="020B0502040204020203" pitchFamily="34" charset="-79"/>
                <a:cs typeface="Gisha" panose="020B0502040204020203" pitchFamily="34" charset="-79"/>
              </a:rPr>
              <a:t>הוא מונח המסמל קשר נפשי עמוק בין שני בני אדם או בין קבוצה של אנשים, קשר שאינו תלוי אינטרסים. </a:t>
            </a:r>
          </a:p>
          <a:p>
            <a:r>
              <a:rPr lang="he-IL" b="1" i="0" dirty="0">
                <a:solidFill>
                  <a:schemeClr val="tx2"/>
                </a:solidFill>
                <a:effectLst/>
                <a:latin typeface="Gisha" panose="020B0502040204020203" pitchFamily="34" charset="-79"/>
                <a:cs typeface="Gisha" panose="020B0502040204020203" pitchFamily="34" charset="-79"/>
              </a:rPr>
              <a:t>רעות יכולה להיווצר בשני אופנים מרכזיים:</a:t>
            </a:r>
          </a:p>
          <a:p>
            <a:r>
              <a:rPr lang="he-IL" b="1" i="0" dirty="0">
                <a:solidFill>
                  <a:schemeClr val="tx2"/>
                </a:solidFill>
                <a:effectLst/>
                <a:latin typeface="Gisha" panose="020B0502040204020203" pitchFamily="34" charset="-79"/>
                <a:cs typeface="Gisha" panose="020B0502040204020203" pitchFamily="34" charset="-79"/>
              </a:rPr>
              <a:t> </a:t>
            </a:r>
          </a:p>
          <a:p>
            <a:r>
              <a:rPr lang="he-IL" b="1" i="0" strike="noStrike" dirty="0">
                <a:solidFill>
                  <a:schemeClr val="tx2"/>
                </a:solidFill>
                <a:effectLst/>
                <a:latin typeface="Gisha" panose="020B0502040204020203" pitchFamily="34" charset="-79"/>
                <a:cs typeface="Gisha" panose="020B0502040204020203" pitchFamily="34" charset="-79"/>
              </a:rPr>
              <a:t>ידידות </a:t>
            </a:r>
            <a:r>
              <a:rPr lang="he-IL" b="1" i="0" dirty="0">
                <a:solidFill>
                  <a:schemeClr val="tx2"/>
                </a:solidFill>
                <a:effectLst/>
                <a:latin typeface="Gisha" panose="020B0502040204020203" pitchFamily="34" charset="-79"/>
                <a:cs typeface="Gisha" panose="020B0502040204020203" pitchFamily="34" charset="-79"/>
              </a:rPr>
              <a:t>ארוכת שנים היוצרת היכרות עמוקה בין הרעים.</a:t>
            </a:r>
          </a:p>
          <a:p>
            <a:pPr algn="ctr"/>
            <a:r>
              <a:rPr lang="he-IL" b="1" i="0" dirty="0">
                <a:solidFill>
                  <a:schemeClr val="bg1">
                    <a:lumMod val="65000"/>
                  </a:schemeClr>
                </a:solidFill>
                <a:effectLst/>
                <a:latin typeface="Gisha" panose="020B0502040204020203" pitchFamily="34" charset="-79"/>
                <a:cs typeface="Gisha" panose="020B0502040204020203" pitchFamily="34" charset="-79"/>
              </a:rPr>
              <a:t>או</a:t>
            </a:r>
            <a:r>
              <a:rPr lang="he-IL" b="1" i="0" dirty="0">
                <a:solidFill>
                  <a:schemeClr val="tx2"/>
                </a:solidFill>
                <a:effectLst/>
                <a:latin typeface="Gisha" panose="020B0502040204020203" pitchFamily="34" charset="-79"/>
                <a:cs typeface="Gisha" panose="020B0502040204020203" pitchFamily="34" charset="-79"/>
              </a:rPr>
              <a:t> </a:t>
            </a:r>
          </a:p>
          <a:p>
            <a:endParaRPr lang="he-IL" b="1" i="0" dirty="0">
              <a:solidFill>
                <a:schemeClr val="tx2"/>
              </a:solidFill>
              <a:effectLst/>
              <a:latin typeface="Gisha" panose="020B0502040204020203" pitchFamily="34" charset="-79"/>
              <a:cs typeface="Gisha" panose="020B0502040204020203" pitchFamily="34" charset="-79"/>
            </a:endParaRPr>
          </a:p>
          <a:p>
            <a:r>
              <a:rPr lang="he-IL" b="1" i="0" dirty="0">
                <a:solidFill>
                  <a:schemeClr val="tx2"/>
                </a:solidFill>
                <a:effectLst/>
                <a:latin typeface="Gisha" panose="020B0502040204020203" pitchFamily="34" charset="-79"/>
                <a:cs typeface="Gisha" panose="020B0502040204020203" pitchFamily="34" charset="-79"/>
              </a:rPr>
              <a:t>מצב המחייב כוחות משותפים וערבות הדדית.</a:t>
            </a:r>
          </a:p>
          <a:p>
            <a:endParaRPr lang="he-IL" dirty="0">
              <a:solidFill>
                <a:schemeClr val="bg1">
                  <a:lumMod val="65000"/>
                </a:schemeClr>
              </a:solidFill>
              <a:latin typeface="Gisha" panose="020B0502040204020203" pitchFamily="34" charset="-79"/>
              <a:cs typeface="Gisha" panose="020B0502040204020203" pitchFamily="34" charset="-79"/>
            </a:endParaRPr>
          </a:p>
          <a:p>
            <a:r>
              <a:rPr lang="he-IL" sz="1600" b="1" dirty="0">
                <a:solidFill>
                  <a:schemeClr val="tx1"/>
                </a:solidFill>
                <a:latin typeface="Gisha" panose="020B0502040204020203" pitchFamily="34" charset="-79"/>
                <a:cs typeface="Gisha" panose="020B0502040204020203" pitchFamily="34" charset="-79"/>
              </a:rPr>
              <a:t>שאלות לדיון</a:t>
            </a:r>
          </a:p>
          <a:p>
            <a:pPr marL="285750" indent="-285750">
              <a:lnSpc>
                <a:spcPct val="150000"/>
              </a:lnSpc>
              <a:buFont typeface="Wingdings" panose="05000000000000000000" pitchFamily="2" charset="2"/>
              <a:buChar char="q"/>
            </a:pPr>
            <a:r>
              <a:rPr lang="he-IL" sz="1600" b="0" i="0" dirty="0">
                <a:solidFill>
                  <a:schemeClr val="tx1"/>
                </a:solidFill>
                <a:effectLst/>
                <a:latin typeface="Gisha" panose="020B0502040204020203" pitchFamily="34" charset="-79"/>
                <a:cs typeface="Gisha" panose="020B0502040204020203" pitchFamily="34" charset="-79"/>
              </a:rPr>
              <a:t>מה דעתכם על ההגדרה? נסו לחשוב על הגדרות נוספות.</a:t>
            </a:r>
          </a:p>
          <a:p>
            <a:pPr marL="285750" indent="-285750">
              <a:lnSpc>
                <a:spcPct val="150000"/>
              </a:lnSpc>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האם ההגדרה המופיעה כאן הולמת את ה</a:t>
            </a:r>
            <a:r>
              <a:rPr lang="he-IL" sz="1600" b="1"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600" dirty="0">
                <a:solidFill>
                  <a:schemeClr val="tx1"/>
                </a:solidFill>
                <a:latin typeface="Gisha" panose="020B0502040204020203" pitchFamily="34" charset="-79"/>
                <a:cs typeface="Gisha" panose="020B0502040204020203" pitchFamily="34" charset="-79"/>
              </a:rPr>
              <a:t> כפי שהתבטאה בשיר של חיים גורי?</a:t>
            </a:r>
          </a:p>
          <a:p>
            <a:pPr marL="285750" indent="-285750">
              <a:lnSpc>
                <a:spcPct val="150000"/>
              </a:lnSpc>
              <a:buFont typeface="Wingdings" panose="05000000000000000000" pitchFamily="2" charset="2"/>
              <a:buChar char="q"/>
            </a:pPr>
            <a:r>
              <a:rPr lang="he-IL" sz="1600" b="0" i="0" dirty="0">
                <a:solidFill>
                  <a:schemeClr val="tx1"/>
                </a:solidFill>
                <a:effectLst/>
                <a:latin typeface="Gisha" panose="020B0502040204020203" pitchFamily="34" charset="-79"/>
                <a:cs typeface="Gisha" panose="020B0502040204020203" pitchFamily="34" charset="-79"/>
              </a:rPr>
              <a:t>האם גילויי רעות בחייכם נובעים מידידות ארוכת שנים או מקשר של ערבות הדדית? הסבירו.</a:t>
            </a:r>
          </a:p>
        </p:txBody>
      </p:sp>
      <p:sp>
        <p:nvSpPr>
          <p:cNvPr id="5" name="מלבן 4">
            <a:extLst>
              <a:ext uri="{FF2B5EF4-FFF2-40B4-BE49-F238E27FC236}">
                <a16:creationId xmlns:a16="http://schemas.microsoft.com/office/drawing/2014/main" id="{D0B5175D-1C63-717C-00CC-C02D2CAB10C3}"/>
              </a:ext>
            </a:extLst>
          </p:cNvPr>
          <p:cNvSpPr/>
          <p:nvPr/>
        </p:nvSpPr>
        <p:spPr>
          <a:xfrm>
            <a:off x="1007604" y="374274"/>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המשך</a:t>
            </a:r>
          </a:p>
        </p:txBody>
      </p:sp>
      <p:sp>
        <p:nvSpPr>
          <p:cNvPr id="9" name="לחצן פעולה: בית 27">
            <a:hlinkClick r:id="rId3" action="ppaction://hlinksldjump"/>
            <a:extLst>
              <a:ext uri="{FF2B5EF4-FFF2-40B4-BE49-F238E27FC236}">
                <a16:creationId xmlns:a16="http://schemas.microsoft.com/office/drawing/2014/main" id="{355194A7-46E3-226E-5AF6-CA33AC06C457}"/>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99842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4812196" y="-209155"/>
            <a:ext cx="4319972" cy="6829967"/>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919954" y="828295"/>
            <a:ext cx="4104456" cy="5630563"/>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nSpc>
                <a:spcPct val="150000"/>
              </a:lnSpc>
            </a:pPr>
            <a:r>
              <a:rPr lang="he-IL" sz="1600" b="1" u="sng" dirty="0">
                <a:solidFill>
                  <a:schemeClr val="tx1"/>
                </a:solidFill>
                <a:latin typeface="Gisha" panose="020B0502040204020203" pitchFamily="34" charset="-79"/>
                <a:cs typeface="Gisha" panose="020B0502040204020203" pitchFamily="34" charset="-79"/>
              </a:rPr>
              <a:t>שאלות לדיון לבחירת המורה</a:t>
            </a:r>
            <a:endParaRPr lang="he-IL" sz="1600" b="1" dirty="0">
              <a:solidFill>
                <a:schemeClr val="tx1"/>
              </a:solidFill>
              <a:latin typeface="Gisha" panose="020B0502040204020203" pitchFamily="34" charset="-79"/>
              <a:cs typeface="Gisha" panose="020B0502040204020203" pitchFamily="34" charset="-79"/>
            </a:endParaRP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 רואים </a:t>
            </a:r>
            <a:r>
              <a:rPr lang="he-IL" sz="1600" b="1" dirty="0">
                <a:solidFill>
                  <a:schemeClr val="tx1"/>
                </a:solidFill>
                <a:latin typeface="Gisha" panose="020B0502040204020203" pitchFamily="34" charset="-79"/>
                <a:cs typeface="Gisha" panose="020B0502040204020203" pitchFamily="34" charset="-79"/>
                <a:hlinkClick r:id="rId2" action="ppaction://hlinksldjump"/>
              </a:rPr>
              <a:t>בכרזה</a:t>
            </a:r>
            <a:r>
              <a:rPr lang="he-IL" sz="1600" dirty="0">
                <a:solidFill>
                  <a:schemeClr val="tx1"/>
                </a:solidFill>
                <a:latin typeface="Gisha" panose="020B0502040204020203" pitchFamily="34" charset="-79"/>
                <a:cs typeface="Gisha" panose="020B0502040204020203" pitchFamily="34" charset="-79"/>
              </a:rPr>
              <a:t>?</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אילו מחשבות הכרזה מעוררת? </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 לדעתכם משמעות הכתם האדום בדמות הימנית? מה מסמלות לדעתכם מגוון הדמויות המרכיבות את הכרזה?</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מדוע נבחרה כרזה זו לדעתכם?</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מהו לדעתכם המסר של הכרזה ומה חשיבותו לכל פרט בחברה ולחברה הישראלית ככלל?</a:t>
            </a:r>
          </a:p>
          <a:p>
            <a:pPr marL="228600" indent="-228600">
              <a:lnSpc>
                <a:spcPct val="150000"/>
              </a:lnSpc>
              <a:buAutoNum type="arabicPeriod" startAt="6"/>
            </a:pPr>
            <a:r>
              <a:rPr lang="he-IL" sz="1600" dirty="0">
                <a:solidFill>
                  <a:schemeClr val="tx1"/>
                </a:solidFill>
                <a:latin typeface="Gisha" panose="020B0502040204020203" pitchFamily="34" charset="-79"/>
                <a:cs typeface="Gisha" panose="020B0502040204020203" pitchFamily="34" charset="-79"/>
              </a:rPr>
              <a:t>מה הקשר בין הכרזה לבין יום הזיכרון לרצח יצחק רבין?</a:t>
            </a:r>
          </a:p>
          <a:p>
            <a:pPr marL="342900" indent="-342900">
              <a:lnSpc>
                <a:spcPct val="150000"/>
              </a:lnSpc>
              <a:buAutoNum type="arabicPeriod" startAt="7"/>
            </a:pPr>
            <a:r>
              <a:rPr lang="he-IL" sz="1600" dirty="0">
                <a:solidFill>
                  <a:schemeClr val="tx1"/>
                </a:solidFill>
                <a:latin typeface="Gisha" panose="020B0502040204020203" pitchFamily="34" charset="-79"/>
                <a:cs typeface="Gisha" panose="020B0502040204020203" pitchFamily="34" charset="-79"/>
              </a:rPr>
              <a:t>מדוע לדעתכם הוחלט לעסוק השנה ביום הזיכרון ליצחק רבין במושג </a:t>
            </a:r>
            <a:r>
              <a:rPr lang="he-IL" sz="1600" b="1" dirty="0">
                <a:solidFill>
                  <a:schemeClr val="tx1"/>
                </a:solidFill>
                <a:latin typeface="Gisha" panose="020B0502040204020203" pitchFamily="34" charset="-79"/>
                <a:cs typeface="Gisha" panose="020B0502040204020203" pitchFamily="34" charset="-79"/>
              </a:rPr>
              <a:t>"רעות"</a:t>
            </a:r>
            <a:r>
              <a:rPr lang="he-IL" sz="1600" dirty="0">
                <a:solidFill>
                  <a:schemeClr val="tx1"/>
                </a:solidFill>
                <a:latin typeface="Gisha" panose="020B0502040204020203" pitchFamily="34" charset="-79"/>
                <a:cs typeface="Gisha" panose="020B0502040204020203" pitchFamily="34" charset="-79"/>
              </a:rPr>
              <a:t>? כיצד הוא מתקשר למציאות חיינו?</a:t>
            </a:r>
          </a:p>
          <a:p>
            <a:pPr>
              <a:lnSpc>
                <a:spcPct val="150000"/>
              </a:lnSpc>
            </a:pPr>
            <a:endParaRPr lang="he-IL" sz="1200" dirty="0">
              <a:solidFill>
                <a:schemeClr val="tx1"/>
              </a:solidFill>
              <a:latin typeface="Gisha" panose="020B0502040204020203" pitchFamily="34" charset="-79"/>
              <a:cs typeface="Gisha" panose="020B0502040204020203" pitchFamily="34" charset="-79"/>
            </a:endParaRPr>
          </a:p>
        </p:txBody>
      </p:sp>
      <p:sp>
        <p:nvSpPr>
          <p:cNvPr id="17" name="מלבן 16"/>
          <p:cNvSpPr/>
          <p:nvPr/>
        </p:nvSpPr>
        <p:spPr>
          <a:xfrm>
            <a:off x="2411760" y="93546"/>
            <a:ext cx="41044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מדרש כרזה - הרעות</a:t>
            </a:r>
          </a:p>
          <a:p>
            <a:endParaRPr lang="he-IL" sz="2000" b="1" dirty="0">
              <a:solidFill>
                <a:schemeClr val="tx1"/>
              </a:solidFill>
              <a:latin typeface="Gisha" panose="020B0502040204020203" pitchFamily="34" charset="-79"/>
              <a:cs typeface="Gisha" panose="020B0502040204020203" pitchFamily="34" charset="-79"/>
            </a:endParaRP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39" y="723978"/>
            <a:ext cx="4022961" cy="5801365"/>
          </a:xfrm>
          <a:prstGeom prst="rect">
            <a:avLst/>
          </a:prstGeom>
        </p:spPr>
      </p:pic>
      <p:sp>
        <p:nvSpPr>
          <p:cNvPr id="6" name="לחצן פעולה: בית 27">
            <a:hlinkClick r:id="rId4" action="ppaction://hlinksldjump"/>
            <a:extLst>
              <a:ext uri="{FF2B5EF4-FFF2-40B4-BE49-F238E27FC236}">
                <a16:creationId xmlns:a16="http://schemas.microsoft.com/office/drawing/2014/main" id="{A27B7FF6-4673-4699-F44F-DFE8F0ECB649}"/>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81534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4812196" y="-209155"/>
            <a:ext cx="4319972" cy="6829967"/>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411760" y="93546"/>
            <a:ext cx="41044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מדרש כרזה - הרעות</a:t>
            </a:r>
          </a:p>
          <a:p>
            <a:endParaRPr lang="he-IL" sz="2000" b="1" dirty="0">
              <a:solidFill>
                <a:schemeClr val="tx1"/>
              </a:solidFill>
              <a:latin typeface="Gisha" panose="020B0502040204020203" pitchFamily="34" charset="-79"/>
              <a:cs typeface="Gisha" panose="020B0502040204020203" pitchFamily="34" charset="-79"/>
            </a:endParaRP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519" y="798058"/>
            <a:ext cx="4022961" cy="5801365"/>
          </a:xfrm>
          <a:prstGeom prst="rect">
            <a:avLst/>
          </a:prstGeom>
        </p:spPr>
      </p:pic>
      <p:sp>
        <p:nvSpPr>
          <p:cNvPr id="7" name="Arrow: Right 6">
            <a:hlinkClick r:id="rId3" action="ppaction://hlinksldjump"/>
            <a:extLst>
              <a:ext uri="{FF2B5EF4-FFF2-40B4-BE49-F238E27FC236}">
                <a16:creationId xmlns:a16="http://schemas.microsoft.com/office/drawing/2014/main" id="{3C6F5DB7-E167-9535-A012-B261A1888539}"/>
              </a:ext>
            </a:extLst>
          </p:cNvPr>
          <p:cNvSpPr/>
          <p:nvPr/>
        </p:nvSpPr>
        <p:spPr>
          <a:xfrm>
            <a:off x="8393168" y="6403041"/>
            <a:ext cx="590748" cy="392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5243027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21286</TotalTime>
  <Words>1516</Words>
  <Application>Microsoft Office PowerPoint</Application>
  <PresentationFormat>‫הצגה על המסך (4:3)</PresentationFormat>
  <Paragraphs>160</Paragraphs>
  <Slides>15</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15</vt:i4>
      </vt:variant>
    </vt:vector>
  </HeadingPairs>
  <TitlesOfParts>
    <vt:vector size="23" baseType="lpstr">
      <vt:lpstr>Aharoni</vt:lpstr>
      <vt:lpstr>Arial</vt:lpstr>
      <vt:lpstr>Calibri</vt:lpstr>
      <vt:lpstr>Calibri Light</vt:lpstr>
      <vt:lpstr>Gisha</vt:lpstr>
      <vt:lpstr>Wingdings</vt:lpstr>
      <vt:lpstr>ערכת נושא Office</vt:lpstr>
      <vt:lpstr>1_ערכת נושא Office</vt:lpstr>
      <vt:lpstr>יום הזיכרון ה-27  ליצחק רבין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גלי צחור</dc:creator>
  <cp:lastModifiedBy>רוני שכטר-ברן</cp:lastModifiedBy>
  <cp:revision>262</cp:revision>
  <dcterms:created xsi:type="dcterms:W3CDTF">2020-09-06T10:18:37Z</dcterms:created>
  <dcterms:modified xsi:type="dcterms:W3CDTF">2022-09-21T19:34:40Z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a81dea-4d6c-46c2-b66b-652ec1fb581d_Enabled">
    <vt:lpwstr>true</vt:lpwstr>
  </property>
  <property fmtid="{D5CDD505-2E9C-101B-9397-08002B2CF9AE}" pid="3" name="MSIP_Label_00a81dea-4d6c-46c2-b66b-652ec1fb581d_SetDate">
    <vt:lpwstr>2022-09-21T14:35:40Z</vt:lpwstr>
  </property>
  <property fmtid="{D5CDD505-2E9C-101B-9397-08002B2CF9AE}" pid="4" name="MSIP_Label_00a81dea-4d6c-46c2-b66b-652ec1fb581d_Method">
    <vt:lpwstr>Standard</vt:lpwstr>
  </property>
  <property fmtid="{D5CDD505-2E9C-101B-9397-08002B2CF9AE}" pid="5" name="MSIP_Label_00a81dea-4d6c-46c2-b66b-652ec1fb581d_Name">
    <vt:lpwstr>הצפנת קבצים והודעות דואר אלקטרוני</vt:lpwstr>
  </property>
  <property fmtid="{D5CDD505-2E9C-101B-9397-08002B2CF9AE}" pid="6" name="MSIP_Label_00a81dea-4d6c-46c2-b66b-652ec1fb581d_SiteId">
    <vt:lpwstr>d84846a7-3371-4e86-afe6-dc8d9d7a3299</vt:lpwstr>
  </property>
  <property fmtid="{D5CDD505-2E9C-101B-9397-08002B2CF9AE}" pid="7" name="MSIP_Label_00a81dea-4d6c-46c2-b66b-652ec1fb581d_ActionId">
    <vt:lpwstr>46d90ab6-1731-4f5c-baef-2dabfc8b33ce</vt:lpwstr>
  </property>
  <property fmtid="{D5CDD505-2E9C-101B-9397-08002B2CF9AE}" pid="8" name="MSIP_Label_00a81dea-4d6c-46c2-b66b-652ec1fb581d_ContentBits">
    <vt:lpwstr>0</vt:lpwstr>
  </property>
</Properties>
</file>