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81" r:id="rId3"/>
    <p:sldId id="266" r:id="rId4"/>
    <p:sldId id="280" r:id="rId5"/>
    <p:sldId id="269" r:id="rId6"/>
    <p:sldId id="271" r:id="rId7"/>
    <p:sldId id="272" r:id="rId8"/>
    <p:sldId id="275" r:id="rId9"/>
    <p:sldId id="273" r:id="rId10"/>
    <p:sldId id="274" r:id="rId11"/>
    <p:sldId id="257" r:id="rId12"/>
    <p:sldId id="276" r:id="rId13"/>
    <p:sldId id="277" r:id="rId14"/>
    <p:sldId id="278" r:id="rId15"/>
    <p:sldId id="28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fri@outlook.co.il" initials="g" lastIdx="8" clrIdx="0">
    <p:extLst>
      <p:ext uri="{19B8F6BF-5375-455C-9EA6-DF929625EA0E}">
        <p15:presenceInfo xmlns:p15="http://schemas.microsoft.com/office/powerpoint/2012/main" userId="618c07b8c20e1f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7" name="Date Placeholder 6"/>
          <p:cNvSpPr>
            <a:spLocks noGrp="1"/>
          </p:cNvSpPr>
          <p:nvPr>
            <p:ph type="dt" sz="half" idx="10"/>
          </p:nvPr>
        </p:nvSpPr>
        <p:spPr/>
        <p:txBody>
          <a:bodyPr/>
          <a:lstStyle/>
          <a:p>
            <a:fld id="{1160EA64-D806-43AC-9DF2-F8C432F32B4C}" type="datetimeFigureOut">
              <a:rPr lang="en-US" dirty="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9/21/2022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583436" y="3143250"/>
            <a:ext cx="4270248" cy="2596776"/>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7" name="Date Placeholder 6"/>
          <p:cNvSpPr>
            <a:spLocks noGrp="1"/>
          </p:cNvSpPr>
          <p:nvPr>
            <p:ph type="dt" sz="half" idx="10"/>
          </p:nvPr>
        </p:nvSpPr>
        <p:spPr/>
        <p:txBody>
          <a:bodyPr/>
          <a:lstStyle/>
          <a:p>
            <a:fld id="{4F7D4976-E339-4826-83B7-FBD03F55ECF8}" type="datetimeFigureOut">
              <a:rPr lang="en-US" dirty="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1160EA64-D806-43AC-9DF2-F8C432F32B4C}" type="datetimeFigureOut">
              <a:rPr lang="en-US" dirty="0"/>
              <a:t>9/21/2022</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9/21/2022</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9/21/2022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1"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r" defTabSz="914400" rtl="1"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r" defTabSz="914400" rtl="1"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meyda.education.gov.il/files/hemed/yesodi/moadim/trim.mp4"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hyperlink" Target="https://edu.gov.il/sites/Hemed/ysodi/Pages/rabin.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eshiva.org.il/midrash/3676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456B7C-CB44-45AF-91E5-EE09AF73E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2A1532B-A1FE-4CFF-B030-48368AED16D6}"/>
              </a:ext>
            </a:extLst>
          </p:cNvPr>
          <p:cNvSpPr>
            <a:spLocks noGrp="1"/>
          </p:cNvSpPr>
          <p:nvPr>
            <p:ph type="ctrTitle"/>
          </p:nvPr>
        </p:nvSpPr>
        <p:spPr>
          <a:xfrm>
            <a:off x="1600200" y="3418891"/>
            <a:ext cx="8991600" cy="1645920"/>
          </a:xfrm>
        </p:spPr>
        <p:txBody>
          <a:bodyPr>
            <a:normAutofit fontScale="90000"/>
          </a:bodyPr>
          <a:lstStyle/>
          <a:p>
            <a:r>
              <a:rPr lang="he-IL" sz="4000" b="1" dirty="0">
                <a:solidFill>
                  <a:schemeClr val="bg1"/>
                </a:solidFill>
              </a:rPr>
              <a:t>הרעות</a:t>
            </a:r>
            <a:br>
              <a:rPr lang="he-IL" dirty="0"/>
            </a:br>
            <a:r>
              <a:rPr lang="he-IL" dirty="0"/>
              <a:t>יום הזיכרון ליצחק רבין </a:t>
            </a:r>
            <a:br>
              <a:rPr lang="he-IL" dirty="0"/>
            </a:br>
            <a:r>
              <a:rPr lang="he-IL" dirty="0"/>
              <a:t>י"ב בחשוון </a:t>
            </a:r>
            <a:r>
              <a:rPr lang="he-IL" dirty="0" err="1"/>
              <a:t>התשפ"ג</a:t>
            </a:r>
            <a:endParaRPr lang="he-IL" dirty="0"/>
          </a:p>
        </p:txBody>
      </p:sp>
      <p:sp>
        <p:nvSpPr>
          <p:cNvPr id="3" name="כותרת משנה 2">
            <a:extLst>
              <a:ext uri="{FF2B5EF4-FFF2-40B4-BE49-F238E27FC236}">
                <a16:creationId xmlns:a16="http://schemas.microsoft.com/office/drawing/2014/main" id="{F72BED16-062E-4512-B044-4A5A8AD8D8D3}"/>
              </a:ext>
            </a:extLst>
          </p:cNvPr>
          <p:cNvSpPr>
            <a:spLocks noGrp="1"/>
          </p:cNvSpPr>
          <p:nvPr>
            <p:ph type="subTitle" idx="1"/>
          </p:nvPr>
        </p:nvSpPr>
        <p:spPr>
          <a:xfrm>
            <a:off x="2695194" y="5384691"/>
            <a:ext cx="6801612" cy="736976"/>
          </a:xfrm>
        </p:spPr>
        <p:txBody>
          <a:bodyPr>
            <a:normAutofit/>
          </a:bodyPr>
          <a:lstStyle/>
          <a:p>
            <a:endParaRPr lang="he-IL" dirty="0"/>
          </a:p>
        </p:txBody>
      </p:sp>
      <p:pic>
        <p:nvPicPr>
          <p:cNvPr id="4" name="תמונה 3">
            <a:extLst>
              <a:ext uri="{FF2B5EF4-FFF2-40B4-BE49-F238E27FC236}">
                <a16:creationId xmlns:a16="http://schemas.microsoft.com/office/drawing/2014/main" id="{86C57C96-998E-4F52-A191-C2E742F3C136}"/>
              </a:ext>
            </a:extLst>
          </p:cNvPr>
          <p:cNvPicPr>
            <a:picLocks noChangeAspect="1"/>
          </p:cNvPicPr>
          <p:nvPr/>
        </p:nvPicPr>
        <p:blipFill>
          <a:blip r:embed="rId2"/>
          <a:stretch>
            <a:fillRect/>
          </a:stretch>
        </p:blipFill>
        <p:spPr>
          <a:xfrm>
            <a:off x="3686476" y="1011539"/>
            <a:ext cx="4819048" cy="1713439"/>
          </a:xfrm>
          <a:prstGeom prst="rect">
            <a:avLst/>
          </a:prstGeom>
        </p:spPr>
      </p:pic>
    </p:spTree>
    <p:extLst>
      <p:ext uri="{BB962C8B-B14F-4D97-AF65-F5344CB8AC3E}">
        <p14:creationId xmlns:p14="http://schemas.microsoft.com/office/powerpoint/2010/main" val="274098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646331"/>
          </a:xfrm>
          <a:prstGeom prst="rect">
            <a:avLst/>
          </a:prstGeom>
          <a:noFill/>
        </p:spPr>
        <p:txBody>
          <a:bodyPr wrap="square" rtlCol="1">
            <a:spAutoFit/>
          </a:bodyPr>
          <a:lstStyle/>
          <a:p>
            <a:pPr algn="r"/>
            <a:endParaRPr lang="he-IL" dirty="0"/>
          </a:p>
          <a:p>
            <a:pPr algn="r"/>
            <a:endParaRPr lang="he-IL" dirty="0"/>
          </a:p>
        </p:txBody>
      </p:sp>
      <p:pic>
        <p:nvPicPr>
          <p:cNvPr id="4" name="ברכת רחל פרקל עם כתובית_Trim">
            <a:hlinkClick r:id="" action="ppaction://media"/>
            <a:extLst>
              <a:ext uri="{FF2B5EF4-FFF2-40B4-BE49-F238E27FC236}">
                <a16:creationId xmlns:a16="http://schemas.microsoft.com/office/drawing/2014/main" id="{3BD4852C-EE76-9D3E-FEF9-82228877B0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8175" y="1038225"/>
            <a:ext cx="6645270" cy="3302508"/>
          </a:xfrm>
          <a:prstGeom prst="rect">
            <a:avLst/>
          </a:prstGeom>
        </p:spPr>
      </p:pic>
      <p:sp>
        <p:nvSpPr>
          <p:cNvPr id="18" name="תיבת טקסט 17">
            <a:extLst>
              <a:ext uri="{FF2B5EF4-FFF2-40B4-BE49-F238E27FC236}">
                <a16:creationId xmlns:a16="http://schemas.microsoft.com/office/drawing/2014/main" id="{782AA81F-6F85-8FAB-44DE-7158C6805301}"/>
              </a:ext>
            </a:extLst>
          </p:cNvPr>
          <p:cNvSpPr txBox="1"/>
          <p:nvPr/>
        </p:nvSpPr>
        <p:spPr>
          <a:xfrm>
            <a:off x="1098555" y="1219200"/>
            <a:ext cx="2825745" cy="3170099"/>
          </a:xfrm>
          <a:prstGeom prst="rect">
            <a:avLst/>
          </a:prstGeom>
          <a:noFill/>
        </p:spPr>
        <p:txBody>
          <a:bodyPr wrap="square" rtlCol="1">
            <a:spAutoFit/>
          </a:bodyPr>
          <a:lstStyle/>
          <a:p>
            <a:pPr algn="ctr"/>
            <a:r>
              <a:rPr lang="he-IL" sz="2000" b="1" dirty="0">
                <a:solidFill>
                  <a:srgbClr val="0070C0"/>
                </a:solidFill>
              </a:rPr>
              <a:t>שני יהודים – שלוש דעות:</a:t>
            </a:r>
            <a:endParaRPr lang="en-US" sz="2000" b="1" dirty="0">
              <a:solidFill>
                <a:srgbClr val="0070C0"/>
              </a:solidFill>
            </a:endParaRPr>
          </a:p>
          <a:p>
            <a:pPr algn="ctr"/>
            <a:endParaRPr lang="he-IL" sz="2000" b="1" dirty="0">
              <a:solidFill>
                <a:srgbClr val="0070C0"/>
              </a:solidFill>
            </a:endParaRPr>
          </a:p>
          <a:p>
            <a:pPr algn="ctr"/>
            <a:r>
              <a:rPr lang="he-IL" sz="2000" b="1" dirty="0">
                <a:solidFill>
                  <a:srgbClr val="0070C0"/>
                </a:solidFill>
              </a:rPr>
              <a:t> רחלי פרנקל מסבירה שלמרות שיהודים מתווכחים לפעמים, </a:t>
            </a:r>
            <a:r>
              <a:rPr lang="he-IL" sz="2000" b="1" u="sng" dirty="0">
                <a:solidFill>
                  <a:srgbClr val="0070C0"/>
                </a:solidFill>
              </a:rPr>
              <a:t>ושני</a:t>
            </a:r>
            <a:r>
              <a:rPr lang="he-IL" sz="2000" b="1" dirty="0">
                <a:solidFill>
                  <a:srgbClr val="0070C0"/>
                </a:solidFill>
              </a:rPr>
              <a:t> יהודים יכולים להציג </a:t>
            </a:r>
            <a:r>
              <a:rPr lang="he-IL" sz="2000" b="1" u="sng" dirty="0">
                <a:solidFill>
                  <a:srgbClr val="0070C0"/>
                </a:solidFill>
              </a:rPr>
              <a:t>שלוש</a:t>
            </a:r>
            <a:r>
              <a:rPr lang="he-IL" sz="2000" b="1" dirty="0">
                <a:solidFill>
                  <a:srgbClr val="0070C0"/>
                </a:solidFill>
              </a:rPr>
              <a:t> דעות, עדיין יש להם לב אחד. </a:t>
            </a:r>
          </a:p>
          <a:p>
            <a:pPr algn="ctr"/>
            <a:endParaRPr lang="he-IL" sz="2000" b="1" dirty="0">
              <a:solidFill>
                <a:srgbClr val="0070C0"/>
              </a:solidFill>
            </a:endParaRPr>
          </a:p>
          <a:p>
            <a:pPr algn="ctr"/>
            <a:endParaRPr lang="he-IL" sz="2000" b="1" dirty="0">
              <a:solidFill>
                <a:srgbClr val="0070C0"/>
              </a:solidFill>
            </a:endParaRPr>
          </a:p>
        </p:txBody>
      </p:sp>
      <p:sp>
        <p:nvSpPr>
          <p:cNvPr id="28" name="תיבת טקסט 27">
            <a:extLst>
              <a:ext uri="{FF2B5EF4-FFF2-40B4-BE49-F238E27FC236}">
                <a16:creationId xmlns:a16="http://schemas.microsoft.com/office/drawing/2014/main" id="{2A2965CE-F7F5-DAF6-F1B6-A14C94BF416D}"/>
              </a:ext>
            </a:extLst>
          </p:cNvPr>
          <p:cNvSpPr txBox="1"/>
          <p:nvPr/>
        </p:nvSpPr>
        <p:spPr>
          <a:xfrm>
            <a:off x="914400" y="3712190"/>
            <a:ext cx="3314700" cy="1200329"/>
          </a:xfrm>
          <a:prstGeom prst="rect">
            <a:avLst/>
          </a:prstGeom>
          <a:noFill/>
        </p:spPr>
        <p:txBody>
          <a:bodyPr wrap="square" rtlCol="1">
            <a:spAutoFit/>
          </a:bodyPr>
          <a:lstStyle/>
          <a:p>
            <a:pPr algn="r"/>
            <a:r>
              <a:rPr lang="he-IL" dirty="0"/>
              <a:t>קישור לסרטון :</a:t>
            </a:r>
          </a:p>
          <a:p>
            <a:pPr algn="r"/>
            <a:r>
              <a:rPr lang="en-US" dirty="0">
                <a:hlinkClick r:id="rId5"/>
              </a:rPr>
              <a:t>https://meyda.education.gov.il/files/hemed/yesodi/moadim/trim.mp4</a:t>
            </a:r>
            <a:endParaRPr lang="he-IL" dirty="0"/>
          </a:p>
          <a:p>
            <a:pPr algn="r"/>
            <a:endParaRPr lang="he-IL" dirty="0"/>
          </a:p>
        </p:txBody>
      </p:sp>
    </p:spTree>
    <p:extLst>
      <p:ext uri="{BB962C8B-B14F-4D97-AF65-F5344CB8AC3E}">
        <p14:creationId xmlns:p14="http://schemas.microsoft.com/office/powerpoint/2010/main" val="6914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BA0EB7-B1AA-43B1-9BA3-B6B011D07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5EB8A5E-F5DB-4B4B-B82C-1C6DE41BA111}"/>
              </a:ext>
            </a:extLst>
          </p:cNvPr>
          <p:cNvSpPr>
            <a:spLocks noGrp="1"/>
          </p:cNvSpPr>
          <p:nvPr>
            <p:ph idx="1"/>
          </p:nvPr>
        </p:nvSpPr>
        <p:spPr>
          <a:xfrm>
            <a:off x="810209" y="123825"/>
            <a:ext cx="5285791" cy="6193085"/>
          </a:xfrm>
        </p:spPr>
        <p:txBody>
          <a:bodyPr>
            <a:normAutofit/>
          </a:bodyPr>
          <a:lstStyle/>
          <a:p>
            <a:r>
              <a:rPr lang="he-IL" sz="1800" dirty="0">
                <a:solidFill>
                  <a:srgbClr val="000000"/>
                </a:solidFill>
                <a:effectLst/>
                <a:ea typeface="Arial" panose="020B0604020202020204" pitchFamily="34" charset="0"/>
                <a:cs typeface="Arial" panose="020B0604020202020204" pitchFamily="34" charset="0"/>
              </a:rPr>
              <a:t>.</a:t>
            </a:r>
            <a:endParaRPr lang="en-US" dirty="0">
              <a:solidFill>
                <a:srgbClr val="FFFFFF"/>
              </a:solidFill>
            </a:endParaRPr>
          </a:p>
        </p:txBody>
      </p:sp>
      <p:sp>
        <p:nvSpPr>
          <p:cNvPr id="13" name="Rectangle 12">
            <a:extLst>
              <a:ext uri="{FF2B5EF4-FFF2-40B4-BE49-F238E27FC236}">
                <a16:creationId xmlns:a16="http://schemas.microsoft.com/office/drawing/2014/main" id="{D9653EDA-1A30-48B1-BF28-9986FD1D2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AF4B266-6894-41F1-94B6-1814A0EF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תיבת טקסט 6">
            <a:extLst>
              <a:ext uri="{FF2B5EF4-FFF2-40B4-BE49-F238E27FC236}">
                <a16:creationId xmlns:a16="http://schemas.microsoft.com/office/drawing/2014/main" id="{D1DFC611-9887-B986-C571-33CDEB159FA0}"/>
              </a:ext>
            </a:extLst>
          </p:cNvPr>
          <p:cNvSpPr txBox="1"/>
          <p:nvPr/>
        </p:nvSpPr>
        <p:spPr>
          <a:xfrm>
            <a:off x="806196" y="640080"/>
            <a:ext cx="5556504" cy="5922134"/>
          </a:xfrm>
          <a:prstGeom prst="rect">
            <a:avLst/>
          </a:prstGeom>
          <a:noFill/>
        </p:spPr>
        <p:txBody>
          <a:bodyPr wrap="square">
            <a:spAutoFit/>
          </a:bodyPr>
          <a:lstStyle/>
          <a:p>
            <a:pPr lvl="0" algn="r" rtl="1">
              <a:lnSpc>
                <a:spcPct val="150000"/>
              </a:lnSpc>
            </a:pPr>
            <a:r>
              <a:rPr lang="he-IL" sz="3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לפני 27 שנה, יהודי שהתנגד לדרכו של ראש הממשלה יצחק רבין ז"ל, ירה בו והרגו</a:t>
            </a:r>
            <a:r>
              <a:rPr lang="he-IL" sz="3200" dirty="0">
                <a:solidFill>
                  <a:schemeClr val="bg1"/>
                </a:solidFill>
                <a:latin typeface="Calibri" panose="020F0502020204030204" pitchFamily="34" charset="0"/>
                <a:ea typeface="Calibri" panose="020F0502020204030204" pitchFamily="34" charset="0"/>
                <a:cs typeface="Arial" panose="020B0604020202020204" pitchFamily="34" charset="0"/>
              </a:rPr>
              <a:t>.</a:t>
            </a:r>
            <a:r>
              <a:rPr lang="he-IL" sz="3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הוא לא הבין שמותר שיהיו שתי דעות ואפילו יותר, העיקר הוא החיבור שבלב. כלומר, הלב שלו לא היה מחובר לגוף ולכן הוא פגע בכל הגוף שנקרא </a:t>
            </a:r>
            <a:r>
              <a:rPr lang="he-IL" sz="3200" dirty="0">
                <a:solidFill>
                  <a:schemeClr val="bg1"/>
                </a:solidFill>
                <a:latin typeface="Calibri" panose="020F0502020204030204" pitchFamily="34" charset="0"/>
                <a:ea typeface="Calibri" panose="020F0502020204030204" pitchFamily="34" charset="0"/>
                <a:cs typeface="Arial" panose="020B0604020202020204" pitchFamily="34" charset="0"/>
              </a:rPr>
              <a:t>ע</a:t>
            </a:r>
            <a:r>
              <a:rPr lang="he-IL" sz="3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ם ישראל.</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descr="תמונה שמכילה טקסט, אדם, קיר, איש&#10;&#10;התיאור נוצר באופן אוטומטי">
            <a:extLst>
              <a:ext uri="{FF2B5EF4-FFF2-40B4-BE49-F238E27FC236}">
                <a16:creationId xmlns:a16="http://schemas.microsoft.com/office/drawing/2014/main" id="{E6C052E0-F55F-D479-4236-E958DA8EF532}"/>
              </a:ext>
            </a:extLst>
          </p:cNvPr>
          <p:cNvPicPr>
            <a:picLocks noChangeAspect="1"/>
          </p:cNvPicPr>
          <p:nvPr/>
        </p:nvPicPr>
        <p:blipFill>
          <a:blip r:embed="rId2"/>
          <a:stretch>
            <a:fillRect/>
          </a:stretch>
        </p:blipFill>
        <p:spPr>
          <a:xfrm>
            <a:off x="7700772" y="956749"/>
            <a:ext cx="3491103" cy="4424875"/>
          </a:xfrm>
          <a:prstGeom prst="rect">
            <a:avLst/>
          </a:prstGeom>
        </p:spPr>
      </p:pic>
      <p:sp>
        <p:nvSpPr>
          <p:cNvPr id="6" name="תיבת טקסט 5">
            <a:extLst>
              <a:ext uri="{FF2B5EF4-FFF2-40B4-BE49-F238E27FC236}">
                <a16:creationId xmlns:a16="http://schemas.microsoft.com/office/drawing/2014/main" id="{03C127EB-B406-6AA7-4678-CA6A15BF78C0}"/>
              </a:ext>
            </a:extLst>
          </p:cNvPr>
          <p:cNvSpPr txBox="1"/>
          <p:nvPr/>
        </p:nvSpPr>
        <p:spPr>
          <a:xfrm>
            <a:off x="8891450" y="5249319"/>
            <a:ext cx="2079489" cy="215444"/>
          </a:xfrm>
          <a:prstGeom prst="rect">
            <a:avLst/>
          </a:prstGeom>
          <a:noFill/>
        </p:spPr>
        <p:txBody>
          <a:bodyPr wrap="square">
            <a:spAutoFit/>
          </a:bodyPr>
          <a:lstStyle/>
          <a:p>
            <a:r>
              <a:rPr lang="he-IL" sz="800" b="0" i="0" dirty="0">
                <a:solidFill>
                  <a:srgbClr val="1F1F1F"/>
                </a:solidFill>
                <a:effectLst/>
                <a:latin typeface="Google Sans"/>
              </a:rPr>
              <a:t>צילום באדיבות רחל רבין-יעקב</a:t>
            </a:r>
            <a:endParaRPr lang="he-IL" sz="800" dirty="0"/>
          </a:p>
        </p:txBody>
      </p:sp>
    </p:spTree>
    <p:extLst>
      <p:ext uri="{BB962C8B-B14F-4D97-AF65-F5344CB8AC3E}">
        <p14:creationId xmlns:p14="http://schemas.microsoft.com/office/powerpoint/2010/main" val="82694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BA0EB7-B1AA-43B1-9BA3-B6B011D07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F522ECE-E3FE-4F51-9995-472EC0E71A2E}"/>
              </a:ext>
            </a:extLst>
          </p:cNvPr>
          <p:cNvSpPr>
            <a:spLocks noGrp="1"/>
          </p:cNvSpPr>
          <p:nvPr>
            <p:ph type="title"/>
          </p:nvPr>
        </p:nvSpPr>
        <p:spPr>
          <a:xfrm>
            <a:off x="792805" y="956750"/>
            <a:ext cx="5291327" cy="1188720"/>
          </a:xfrm>
          <a:solidFill>
            <a:srgbClr val="FFFFFF"/>
          </a:solidFill>
          <a:ln>
            <a:solidFill>
              <a:srgbClr val="404040"/>
            </a:solidFill>
          </a:ln>
        </p:spPr>
        <p:txBody>
          <a:bodyPr>
            <a:normAutofit/>
          </a:bodyPr>
          <a:lstStyle/>
          <a:p>
            <a:r>
              <a:rPr lang="he-IL" dirty="0">
                <a:solidFill>
                  <a:schemeClr val="tx1"/>
                </a:solidFill>
              </a:rPr>
              <a:t>דמותו של יצחק רבין</a:t>
            </a:r>
          </a:p>
        </p:txBody>
      </p:sp>
      <p:sp>
        <p:nvSpPr>
          <p:cNvPr id="8" name="Content Placeholder 7">
            <a:extLst>
              <a:ext uri="{FF2B5EF4-FFF2-40B4-BE49-F238E27FC236}">
                <a16:creationId xmlns:a16="http://schemas.microsoft.com/office/drawing/2014/main" id="{75EB8A5E-F5DB-4B4B-B82C-1C6DE41BA111}"/>
              </a:ext>
            </a:extLst>
          </p:cNvPr>
          <p:cNvSpPr>
            <a:spLocks noGrp="1"/>
          </p:cNvSpPr>
          <p:nvPr>
            <p:ph idx="1"/>
          </p:nvPr>
        </p:nvSpPr>
        <p:spPr>
          <a:xfrm>
            <a:off x="810209" y="2279863"/>
            <a:ext cx="5285791" cy="4037047"/>
          </a:xfrm>
        </p:spPr>
        <p:txBody>
          <a:bodyPr>
            <a:normAutofit fontScale="85000" lnSpcReduction="10000"/>
          </a:bodyPr>
          <a:lstStyle/>
          <a:p>
            <a:pPr>
              <a:spcBef>
                <a:spcPts val="1400"/>
              </a:spcBef>
              <a:spcAft>
                <a:spcPts val="1400"/>
              </a:spcAft>
            </a:pPr>
            <a:r>
              <a:rPr lang="he-IL" sz="1800" dirty="0">
                <a:solidFill>
                  <a:srgbClr val="000000"/>
                </a:solidFill>
                <a:effectLst/>
                <a:latin typeface="Times New Roman" panose="02020603050405020304" pitchFamily="18" charset="0"/>
                <a:ea typeface="Arial" panose="020B0604020202020204" pitchFamily="34" charset="0"/>
                <a:cs typeface="Arial" panose="020B0604020202020204" pitchFamily="34" charset="0"/>
              </a:rPr>
              <a:t>יצחק רבין נולד בירושלים בשנת תרפ"ב (1922). </a:t>
            </a:r>
            <a:r>
              <a:rPr lang="he-IL" sz="1800" dirty="0">
                <a:solidFill>
                  <a:srgbClr val="000000"/>
                </a:solidFill>
                <a:effectLst/>
                <a:ea typeface="Arial" panose="020B0604020202020204" pitchFamily="34" charset="0"/>
                <a:cs typeface="Arial" panose="020B0604020202020204" pitchFamily="34" charset="0"/>
              </a:rPr>
              <a:t>הוריו, רוזה ונחמיה רבין, היו מחלוצי העלייה </a:t>
            </a:r>
            <a:r>
              <a:rPr lang="he-IL" sz="1800" dirty="0">
                <a:solidFill>
                  <a:schemeClr val="tx1"/>
                </a:solidFill>
                <a:effectLst/>
                <a:ea typeface="Arial" panose="020B0604020202020204" pitchFamily="34" charset="0"/>
                <a:cs typeface="Arial" panose="020B0604020202020204" pitchFamily="34" charset="0"/>
              </a:rPr>
              <a:t>השלישית. בהיותו</a:t>
            </a:r>
            <a:r>
              <a:rPr lang="he-IL" dirty="0">
                <a:solidFill>
                  <a:schemeClr val="tx1"/>
                </a:solidFill>
                <a:cs typeface="Arial" panose="020B0604020202020204" pitchFamily="34" charset="0"/>
              </a:rPr>
              <a:t> כבן שנה, עברה משפחתו לגור בחיפה ולאחר מכן </a:t>
            </a:r>
            <a:r>
              <a:rPr lang="he-IL" dirty="0" err="1">
                <a:solidFill>
                  <a:schemeClr val="tx1"/>
                </a:solidFill>
                <a:cs typeface="Arial" panose="020B0604020202020204" pitchFamily="34" charset="0"/>
              </a:rPr>
              <a:t>בתל־אביב</a:t>
            </a:r>
            <a:r>
              <a:rPr lang="he-IL" dirty="0">
                <a:solidFill>
                  <a:schemeClr val="tx1"/>
                </a:solidFill>
                <a:cs typeface="Arial" panose="020B0604020202020204" pitchFamily="34" charset="0"/>
              </a:rPr>
              <a:t>. רחל, אחותו, נולדה בשנת 1925. הוריו של יצחק רבין עסקו כל ימיהם בפעילות ציבורית התנדבותית, ובבית המשפחה שררה אווירה של מחויבות לענייני הכלל.</a:t>
            </a:r>
          </a:p>
          <a:p>
            <a:r>
              <a:rPr lang="he-IL" dirty="0">
                <a:solidFill>
                  <a:schemeClr val="tx1"/>
                </a:solidFill>
                <a:cs typeface="Arial" panose="020B0604020202020204" pitchFamily="34" charset="0"/>
              </a:rPr>
              <a:t>לאחר סיום לימודיו בבית החינוך ולאחר שלמד שנתיים בבית הספר המחוזי בקיבוץ "גבעת השלושה", החל את לימודיו בבית הספר החקלאי "כדורי", שבו התחנכו רבים מבני היישוב שלימים התמנו למפקדי צה"ל ולראשי המדינה. המוסד חינך לערכי כבוד, אמון ואמת.</a:t>
            </a:r>
          </a:p>
          <a:p>
            <a:r>
              <a:rPr lang="he-IL" sz="1800" dirty="0">
                <a:solidFill>
                  <a:schemeClr val="tx1"/>
                </a:solidFill>
                <a:effectLst/>
                <a:ea typeface="Arial" panose="020B0604020202020204" pitchFamily="34" charset="0"/>
                <a:cs typeface="Arial" panose="020B0604020202020204" pitchFamily="34" charset="0"/>
              </a:rPr>
              <a:t>בהיותו בן 18 (שנת 1941), הצטרף רבין לשורות הפלמ"ח</a:t>
            </a:r>
            <a:r>
              <a:rPr lang="he-IL" dirty="0">
                <a:solidFill>
                  <a:schemeClr val="tx1"/>
                </a:solidFill>
                <a:ea typeface="Arial" panose="020B0604020202020204" pitchFamily="34" charset="0"/>
                <a:cs typeface="Arial" panose="020B0604020202020204" pitchFamily="34" charset="0"/>
              </a:rPr>
              <a:t>.</a:t>
            </a:r>
            <a:r>
              <a:rPr lang="he-IL" sz="1800" dirty="0">
                <a:solidFill>
                  <a:schemeClr val="tx1"/>
                </a:solidFill>
                <a:effectLst/>
                <a:ea typeface="Arial" panose="020B0604020202020204" pitchFamily="34" charset="0"/>
                <a:cs typeface="Arial" panose="020B0604020202020204" pitchFamily="34" charset="0"/>
              </a:rPr>
              <a:t> מאז שירת בתפקידים צבאיים שונים וביניהם רמטכ"ל בצה"ל.</a:t>
            </a:r>
          </a:p>
          <a:p>
            <a:r>
              <a:rPr lang="he-IL" dirty="0">
                <a:solidFill>
                  <a:schemeClr val="tx1"/>
                </a:solidFill>
                <a:cs typeface="Arial" panose="020B0604020202020204" pitchFamily="34" charset="0"/>
              </a:rPr>
              <a:t>את פעילותו הציבורית החל כשגריר, שר וראש ממשלה. </a:t>
            </a:r>
            <a:r>
              <a:rPr lang="he-IL" sz="1800" dirty="0">
                <a:solidFill>
                  <a:schemeClr val="tx1"/>
                </a:solidFill>
                <a:effectLst/>
                <a:ea typeface="Arial" panose="020B0604020202020204" pitchFamily="34" charset="0"/>
                <a:cs typeface="Arial" panose="020B0604020202020204" pitchFamily="34" charset="0"/>
              </a:rPr>
              <a:t>הוא נרצח בי"ב בחשוון </a:t>
            </a:r>
            <a:r>
              <a:rPr lang="he-IL" sz="1800" dirty="0" err="1">
                <a:solidFill>
                  <a:schemeClr val="tx1"/>
                </a:solidFill>
                <a:effectLst/>
                <a:ea typeface="Arial" panose="020B0604020202020204" pitchFamily="34" charset="0"/>
                <a:cs typeface="Arial" panose="020B0604020202020204" pitchFamily="34" charset="0"/>
              </a:rPr>
              <a:t>התשנ"ו</a:t>
            </a:r>
            <a:r>
              <a:rPr lang="he-IL" sz="1800" dirty="0">
                <a:solidFill>
                  <a:schemeClr val="tx1"/>
                </a:solidFill>
                <a:effectLst/>
                <a:ea typeface="Arial" panose="020B0604020202020204" pitchFamily="34" charset="0"/>
                <a:cs typeface="Arial" panose="020B0604020202020204" pitchFamily="34" charset="0"/>
              </a:rPr>
              <a:t>, 4 בנובמבר 1995, בשעה 21:40, בתום עצרת תמיכה בהסכמי השלום בכיכר מלכי ישראל </a:t>
            </a:r>
            <a:r>
              <a:rPr lang="he-IL" sz="1800" dirty="0" err="1">
                <a:solidFill>
                  <a:schemeClr val="tx1"/>
                </a:solidFill>
                <a:effectLst/>
                <a:ea typeface="Arial" panose="020B0604020202020204" pitchFamily="34" charset="0"/>
                <a:cs typeface="Arial" panose="020B0604020202020204" pitchFamily="34" charset="0"/>
              </a:rPr>
              <a:t>בתל־אביב</a:t>
            </a:r>
            <a:r>
              <a:rPr lang="he-IL" sz="1800" dirty="0">
                <a:solidFill>
                  <a:srgbClr val="000000"/>
                </a:solidFill>
                <a:effectLst/>
                <a:ea typeface="Arial" panose="020B0604020202020204" pitchFamily="34" charset="0"/>
                <a:cs typeface="Arial" panose="020B0604020202020204" pitchFamily="34" charset="0"/>
              </a:rPr>
              <a:t>.</a:t>
            </a:r>
            <a:endParaRPr lang="en-US" dirty="0">
              <a:solidFill>
                <a:srgbClr val="FFFFFF"/>
              </a:solidFill>
            </a:endParaRPr>
          </a:p>
        </p:txBody>
      </p:sp>
      <p:sp>
        <p:nvSpPr>
          <p:cNvPr id="13" name="Rectangle 12">
            <a:extLst>
              <a:ext uri="{FF2B5EF4-FFF2-40B4-BE49-F238E27FC236}">
                <a16:creationId xmlns:a16="http://schemas.microsoft.com/office/drawing/2014/main" id="{D9653EDA-1A30-48B1-BF28-9986FD1D2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AF4B266-6894-41F1-94B6-1814A0EF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תמונה שמכילה טקסט, אדם, קיר, איש&#10;&#10;התיאור נוצר באופן אוטומטי">
            <a:extLst>
              <a:ext uri="{FF2B5EF4-FFF2-40B4-BE49-F238E27FC236}">
                <a16:creationId xmlns:a16="http://schemas.microsoft.com/office/drawing/2014/main" id="{18ED7848-6306-819A-9485-7B959C102E1C}"/>
              </a:ext>
            </a:extLst>
          </p:cNvPr>
          <p:cNvPicPr>
            <a:picLocks noChangeAspect="1"/>
          </p:cNvPicPr>
          <p:nvPr/>
        </p:nvPicPr>
        <p:blipFill>
          <a:blip r:embed="rId2"/>
          <a:stretch>
            <a:fillRect/>
          </a:stretch>
        </p:blipFill>
        <p:spPr>
          <a:xfrm>
            <a:off x="7836019" y="956750"/>
            <a:ext cx="3414537" cy="4525298"/>
          </a:xfrm>
          <a:prstGeom prst="rect">
            <a:avLst/>
          </a:prstGeom>
        </p:spPr>
      </p:pic>
      <p:sp>
        <p:nvSpPr>
          <p:cNvPr id="6" name="תיבת טקסט 5">
            <a:extLst>
              <a:ext uri="{FF2B5EF4-FFF2-40B4-BE49-F238E27FC236}">
                <a16:creationId xmlns:a16="http://schemas.microsoft.com/office/drawing/2014/main" id="{B4AA37EC-EA6F-65A7-151A-0515034BBD48}"/>
              </a:ext>
            </a:extLst>
          </p:cNvPr>
          <p:cNvSpPr txBox="1"/>
          <p:nvPr/>
        </p:nvSpPr>
        <p:spPr>
          <a:xfrm>
            <a:off x="8943703" y="5334355"/>
            <a:ext cx="2098766" cy="215444"/>
          </a:xfrm>
          <a:prstGeom prst="rect">
            <a:avLst/>
          </a:prstGeom>
          <a:noFill/>
        </p:spPr>
        <p:txBody>
          <a:bodyPr wrap="square">
            <a:spAutoFit/>
          </a:bodyPr>
          <a:lstStyle/>
          <a:p>
            <a:r>
              <a:rPr lang="he-IL" sz="800" b="0" i="0" dirty="0">
                <a:solidFill>
                  <a:srgbClr val="1F1F1F"/>
                </a:solidFill>
                <a:effectLst/>
                <a:latin typeface="Google Sans"/>
              </a:rPr>
              <a:t>צילום באדיבות רחל רבין-יעקב</a:t>
            </a:r>
            <a:endParaRPr lang="he-IL" sz="800" dirty="0"/>
          </a:p>
        </p:txBody>
      </p:sp>
    </p:spTree>
    <p:extLst>
      <p:ext uri="{BB962C8B-B14F-4D97-AF65-F5344CB8AC3E}">
        <p14:creationId xmlns:p14="http://schemas.microsoft.com/office/powerpoint/2010/main" val="149501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3845465435"/>
              </p:ext>
            </p:extLst>
          </p:nvPr>
        </p:nvGraphicFramePr>
        <p:xfrm>
          <a:off x="838200" y="804672"/>
          <a:ext cx="5514975" cy="4185339"/>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4185339"/>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646331"/>
          </a:xfrm>
          <a:prstGeom prst="rect">
            <a:avLst/>
          </a:prstGeom>
          <a:noFill/>
        </p:spPr>
        <p:txBody>
          <a:bodyPr wrap="square" rtlCol="1">
            <a:spAutoFit/>
          </a:bodyPr>
          <a:lstStyle/>
          <a:p>
            <a:pPr algn="r"/>
            <a:endParaRPr lang="he-IL" dirty="0"/>
          </a:p>
          <a:p>
            <a:pPr algn="r"/>
            <a:endParaRPr lang="he-IL" dirty="0"/>
          </a:p>
        </p:txBody>
      </p:sp>
      <p:sp>
        <p:nvSpPr>
          <p:cNvPr id="5" name="תיבת טקסט 4">
            <a:extLst>
              <a:ext uri="{FF2B5EF4-FFF2-40B4-BE49-F238E27FC236}">
                <a16:creationId xmlns:a16="http://schemas.microsoft.com/office/drawing/2014/main" id="{F3708BA7-6C12-317B-E82A-088F91338495}"/>
              </a:ext>
            </a:extLst>
          </p:cNvPr>
          <p:cNvSpPr txBox="1"/>
          <p:nvPr/>
        </p:nvSpPr>
        <p:spPr>
          <a:xfrm>
            <a:off x="6096000" y="923926"/>
            <a:ext cx="5181600" cy="3785652"/>
          </a:xfrm>
          <a:prstGeom prst="rect">
            <a:avLst/>
          </a:prstGeom>
          <a:noFill/>
        </p:spPr>
        <p:txBody>
          <a:bodyPr wrap="square" rtlCol="1">
            <a:spAutoFit/>
          </a:bodyPr>
          <a:lstStyle/>
          <a:p>
            <a:pPr algn="r"/>
            <a:r>
              <a:rPr lang="he-IL" sz="2400" b="1" dirty="0"/>
              <a:t>כאמור, ראש הממשלה של כולנו נרצח בשל </a:t>
            </a:r>
            <a:r>
              <a:rPr lang="he-IL" sz="2400" b="1" dirty="0" err="1"/>
              <a:t>אי־הסכמה</a:t>
            </a:r>
            <a:r>
              <a:rPr lang="he-IL" sz="2400" b="1" dirty="0"/>
              <a:t>.</a:t>
            </a:r>
          </a:p>
          <a:p>
            <a:pPr algn="r"/>
            <a:r>
              <a:rPr lang="he-IL" sz="2400" b="1" dirty="0"/>
              <a:t>נחשוב יחד מה עושים </a:t>
            </a:r>
            <a:r>
              <a:rPr lang="he-IL" sz="2400" b="1" dirty="0" err="1"/>
              <a:t>כשלא</a:t>
            </a:r>
            <a:r>
              <a:rPr lang="he-IL" sz="2400" b="1" dirty="0"/>
              <a:t> מסכימים:</a:t>
            </a:r>
            <a:endParaRPr lang="en-US" sz="2400" b="1" dirty="0"/>
          </a:p>
          <a:p>
            <a:pPr algn="r"/>
            <a:endParaRPr lang="en-US" sz="2400" b="1" dirty="0"/>
          </a:p>
          <a:p>
            <a:pPr algn="r"/>
            <a:r>
              <a:rPr lang="he-IL" sz="2400" dirty="0"/>
              <a:t>לשם כך נשחק במשחק הבא:</a:t>
            </a:r>
          </a:p>
          <a:p>
            <a:pPr algn="r"/>
            <a:r>
              <a:rPr lang="he-IL" sz="2400" dirty="0"/>
              <a:t>המורה אומר משפט. כל מי שמסכים עם המשפט הולך לצד ימין. מי שלא מסכים – הולך לצד שמאל. לאחר שכל התלמידים התחלקו לצדדים, מזמינים נציג מצד ימין ונציג מצד שמאל שיתווכחו ביניהם. </a:t>
            </a:r>
            <a:endParaRPr lang="en-US" sz="2400" dirty="0"/>
          </a:p>
        </p:txBody>
      </p:sp>
    </p:spTree>
    <p:extLst>
      <p:ext uri="{BB962C8B-B14F-4D97-AF65-F5344CB8AC3E}">
        <p14:creationId xmlns:p14="http://schemas.microsoft.com/office/powerpoint/2010/main" val="321712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2146532370"/>
              </p:ext>
            </p:extLst>
          </p:nvPr>
        </p:nvGraphicFramePr>
        <p:xfrm>
          <a:off x="914400" y="804672"/>
          <a:ext cx="5514975" cy="4220174"/>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914400" y="804672"/>
                        <a:ext cx="5514975" cy="4220174"/>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646331"/>
          </a:xfrm>
          <a:prstGeom prst="rect">
            <a:avLst/>
          </a:prstGeom>
          <a:noFill/>
        </p:spPr>
        <p:txBody>
          <a:bodyPr wrap="square" rtlCol="1">
            <a:spAutoFit/>
          </a:bodyPr>
          <a:lstStyle/>
          <a:p>
            <a:pPr algn="r"/>
            <a:endParaRPr lang="he-IL" dirty="0"/>
          </a:p>
          <a:p>
            <a:pPr algn="r"/>
            <a:endParaRPr lang="he-IL" dirty="0"/>
          </a:p>
        </p:txBody>
      </p:sp>
      <p:sp>
        <p:nvSpPr>
          <p:cNvPr id="5" name="תיבת טקסט 4">
            <a:extLst>
              <a:ext uri="{FF2B5EF4-FFF2-40B4-BE49-F238E27FC236}">
                <a16:creationId xmlns:a16="http://schemas.microsoft.com/office/drawing/2014/main" id="{F3708BA7-6C12-317B-E82A-088F91338495}"/>
              </a:ext>
            </a:extLst>
          </p:cNvPr>
          <p:cNvSpPr txBox="1"/>
          <p:nvPr/>
        </p:nvSpPr>
        <p:spPr>
          <a:xfrm>
            <a:off x="6096000" y="923926"/>
            <a:ext cx="5181600" cy="3970318"/>
          </a:xfrm>
          <a:prstGeom prst="rect">
            <a:avLst/>
          </a:prstGeom>
          <a:noFill/>
        </p:spPr>
        <p:txBody>
          <a:bodyPr wrap="square" rtlCol="1">
            <a:spAutoFit/>
          </a:bodyPr>
          <a:lstStyle/>
          <a:p>
            <a:pPr algn="ctr" rtl="1"/>
            <a:r>
              <a:rPr lang="he-IL" sz="2800" b="1" dirty="0"/>
              <a:t>דוגמאות למשפטים:</a:t>
            </a:r>
          </a:p>
          <a:p>
            <a:pPr marL="285750" indent="-285750" algn="r" rtl="1">
              <a:buFont typeface="Arial" panose="020B0604020202020204" pitchFamily="34" charset="0"/>
              <a:buChar char="•"/>
            </a:pPr>
            <a:r>
              <a:rPr lang="he-IL" sz="2800" dirty="0"/>
              <a:t>אני אוהב את החורף</a:t>
            </a:r>
          </a:p>
          <a:p>
            <a:pPr marL="285750" indent="-285750" algn="r" rtl="1">
              <a:buFont typeface="Arial" panose="020B0604020202020204" pitchFamily="34" charset="0"/>
              <a:buChar char="•"/>
            </a:pPr>
            <a:r>
              <a:rPr lang="he-IL" sz="2800" dirty="0"/>
              <a:t>אני אוהב את שיעור אנגלית </a:t>
            </a:r>
          </a:p>
          <a:p>
            <a:pPr marL="285750" indent="-285750" algn="r" rtl="1">
              <a:buFont typeface="Arial" panose="020B0604020202020204" pitchFamily="34" charset="0"/>
              <a:buChar char="•"/>
            </a:pPr>
            <a:r>
              <a:rPr lang="he-IL" sz="2800" dirty="0"/>
              <a:t>פיצה יותר טעימה מגלידה </a:t>
            </a:r>
          </a:p>
          <a:p>
            <a:pPr marL="285750" indent="-285750" algn="r" rtl="1">
              <a:buFont typeface="Arial" panose="020B0604020202020204" pitchFamily="34" charset="0"/>
              <a:buChar char="•"/>
            </a:pPr>
            <a:r>
              <a:rPr lang="he-IL" sz="2800" dirty="0"/>
              <a:t>אני מחכה כבר לטיול הבא </a:t>
            </a:r>
          </a:p>
          <a:p>
            <a:pPr marL="285750" indent="-285750" algn="r" rtl="1">
              <a:buFont typeface="Arial" panose="020B0604020202020204" pitchFamily="34" charset="0"/>
              <a:buChar char="•"/>
            </a:pPr>
            <a:r>
              <a:rPr lang="he-IL" sz="2800" dirty="0"/>
              <a:t>עדיף להיות צמחוניים מאשר לאכול בשר</a:t>
            </a:r>
          </a:p>
          <a:p>
            <a:pPr marL="285750" indent="-285750" algn="r" rtl="1">
              <a:buFont typeface="Arial" panose="020B0604020202020204" pitchFamily="34" charset="0"/>
              <a:buChar char="•"/>
            </a:pPr>
            <a:r>
              <a:rPr lang="he-IL" sz="2800" dirty="0"/>
              <a:t>צריך להוסיף שעות לימוד נוספות בחשבון</a:t>
            </a:r>
          </a:p>
        </p:txBody>
      </p:sp>
    </p:spTree>
    <p:extLst>
      <p:ext uri="{BB962C8B-B14F-4D97-AF65-F5344CB8AC3E}">
        <p14:creationId xmlns:p14="http://schemas.microsoft.com/office/powerpoint/2010/main" val="166902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3607948731"/>
              </p:ext>
            </p:extLst>
          </p:nvPr>
        </p:nvGraphicFramePr>
        <p:xfrm>
          <a:off x="866776" y="804672"/>
          <a:ext cx="5514975" cy="3749911"/>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66776" y="804672"/>
                        <a:ext cx="5514975" cy="3749911"/>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646331"/>
          </a:xfrm>
          <a:prstGeom prst="rect">
            <a:avLst/>
          </a:prstGeom>
          <a:noFill/>
        </p:spPr>
        <p:txBody>
          <a:bodyPr wrap="square" rtlCol="1">
            <a:spAutoFit/>
          </a:bodyPr>
          <a:lstStyle/>
          <a:p>
            <a:pPr algn="r"/>
            <a:endParaRPr lang="he-IL" dirty="0"/>
          </a:p>
          <a:p>
            <a:pPr algn="r"/>
            <a:endParaRPr lang="he-IL" dirty="0"/>
          </a:p>
        </p:txBody>
      </p:sp>
      <p:sp>
        <p:nvSpPr>
          <p:cNvPr id="4" name="תיבת טקסט 3">
            <a:extLst>
              <a:ext uri="{FF2B5EF4-FFF2-40B4-BE49-F238E27FC236}">
                <a16:creationId xmlns:a16="http://schemas.microsoft.com/office/drawing/2014/main" id="{F3389C88-DF18-6FED-23FA-2EF08C700C8A}"/>
              </a:ext>
            </a:extLst>
          </p:cNvPr>
          <p:cNvSpPr txBox="1"/>
          <p:nvPr/>
        </p:nvSpPr>
        <p:spPr>
          <a:xfrm>
            <a:off x="6229352" y="1146679"/>
            <a:ext cx="4743450" cy="3539430"/>
          </a:xfrm>
          <a:prstGeom prst="rect">
            <a:avLst/>
          </a:prstGeom>
          <a:noFill/>
        </p:spPr>
        <p:txBody>
          <a:bodyPr wrap="square" rtlCol="1">
            <a:spAutoFit/>
          </a:bodyPr>
          <a:lstStyle/>
          <a:p>
            <a:pPr algn="r" rtl="1"/>
            <a:r>
              <a:rPr lang="he-IL" sz="2800" b="1" dirty="0"/>
              <a:t>בסיכום הפעילות נשאל את התלמידים כיצד הם חשו בוויכוח, מה עושים </a:t>
            </a:r>
            <a:r>
              <a:rPr lang="he-IL" sz="2800" b="1" dirty="0" err="1"/>
              <a:t>כשלא</a:t>
            </a:r>
            <a:r>
              <a:rPr lang="he-IL" sz="2800" b="1" dirty="0"/>
              <a:t> מסכימים? כיצד נותנים מקום לכל דעה? ועוד. </a:t>
            </a:r>
          </a:p>
          <a:p>
            <a:pPr algn="r" rtl="1"/>
            <a:endParaRPr lang="he-IL" sz="2800" b="1" dirty="0"/>
          </a:p>
          <a:p>
            <a:pPr algn="r" rtl="1"/>
            <a:r>
              <a:rPr lang="he-IL" sz="2800" b="1" dirty="0"/>
              <a:t>לסיום, נכתוב ונתלה את התובנות בסביבת הלמידה</a:t>
            </a:r>
            <a:r>
              <a:rPr lang="he-IL" sz="1600" b="1" dirty="0"/>
              <a:t>.</a:t>
            </a:r>
            <a:endParaRPr lang="he-IL" sz="1600" dirty="0"/>
          </a:p>
        </p:txBody>
      </p:sp>
      <p:sp>
        <p:nvSpPr>
          <p:cNvPr id="8" name="תיבת טקסט 7">
            <a:extLst>
              <a:ext uri="{FF2B5EF4-FFF2-40B4-BE49-F238E27FC236}">
                <a16:creationId xmlns:a16="http://schemas.microsoft.com/office/drawing/2014/main" id="{61AE6093-E3A8-6F90-ACDF-CAA190B99A61}"/>
              </a:ext>
            </a:extLst>
          </p:cNvPr>
          <p:cNvSpPr txBox="1"/>
          <p:nvPr/>
        </p:nvSpPr>
        <p:spPr>
          <a:xfrm>
            <a:off x="1638300" y="4429125"/>
            <a:ext cx="4743451" cy="461665"/>
          </a:xfrm>
          <a:prstGeom prst="rect">
            <a:avLst/>
          </a:prstGeom>
          <a:noFill/>
        </p:spPr>
        <p:txBody>
          <a:bodyPr wrap="square" rtlCol="1">
            <a:spAutoFit/>
          </a:bodyPr>
          <a:lstStyle/>
          <a:p>
            <a:r>
              <a:rPr lang="he-IL" sz="2400" dirty="0"/>
              <a:t>שיעורים נוספים ליום רבין בקישור </a:t>
            </a:r>
            <a:r>
              <a:rPr lang="he-IL" sz="2400" dirty="0">
                <a:hlinkClick r:id="rId4"/>
              </a:rPr>
              <a:t>זה</a:t>
            </a:r>
            <a:r>
              <a:rPr lang="he-IL" sz="2400" dirty="0"/>
              <a:t> </a:t>
            </a:r>
          </a:p>
        </p:txBody>
      </p:sp>
    </p:spTree>
    <p:extLst>
      <p:ext uri="{BB962C8B-B14F-4D97-AF65-F5344CB8AC3E}">
        <p14:creationId xmlns:p14="http://schemas.microsoft.com/office/powerpoint/2010/main" val="249009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nvGraphicFramePr>
        <p:xfrm>
          <a:off x="838200" y="804672"/>
          <a:ext cx="5514975" cy="3414903"/>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3414903"/>
                      </a:xfrm>
                      <a:prstGeom prst="rect">
                        <a:avLst/>
                      </a:prstGeom>
                    </p:spPr>
                  </p:pic>
                </p:oleObj>
              </mc:Fallback>
            </mc:AlternateContent>
          </a:graphicData>
        </a:graphic>
      </p:graphicFrame>
      <p:sp>
        <p:nvSpPr>
          <p:cNvPr id="4" name="תיבת טקסט 3">
            <a:extLst>
              <a:ext uri="{FF2B5EF4-FFF2-40B4-BE49-F238E27FC236}">
                <a16:creationId xmlns:a16="http://schemas.microsoft.com/office/drawing/2014/main" id="{2D3D9439-5191-AD75-5587-401024F57BAD}"/>
              </a:ext>
            </a:extLst>
          </p:cNvPr>
          <p:cNvSpPr txBox="1"/>
          <p:nvPr/>
        </p:nvSpPr>
        <p:spPr>
          <a:xfrm>
            <a:off x="6551307" y="1213008"/>
            <a:ext cx="4834497" cy="861774"/>
          </a:xfrm>
          <a:prstGeom prst="rect">
            <a:avLst/>
          </a:prstGeom>
          <a:noFill/>
        </p:spPr>
        <p:txBody>
          <a:bodyPr wrap="square" rtlCol="1">
            <a:spAutoFit/>
          </a:bodyPr>
          <a:lstStyle/>
          <a:p>
            <a:pPr algn="r"/>
            <a:br>
              <a:rPr lang="he-IL" sz="3200" dirty="0">
                <a:solidFill>
                  <a:srgbClr val="262626"/>
                </a:solidFill>
              </a:rPr>
            </a:br>
            <a:endParaRPr lang="he-IL" dirty="0"/>
          </a:p>
        </p:txBody>
      </p:sp>
      <p:sp>
        <p:nvSpPr>
          <p:cNvPr id="2" name="תיבת טקסט 1">
            <a:extLst>
              <a:ext uri="{FF2B5EF4-FFF2-40B4-BE49-F238E27FC236}">
                <a16:creationId xmlns:a16="http://schemas.microsoft.com/office/drawing/2014/main" id="{068BD01A-4253-3BBC-7527-C5812518B263}"/>
              </a:ext>
            </a:extLst>
          </p:cNvPr>
          <p:cNvSpPr txBox="1"/>
          <p:nvPr/>
        </p:nvSpPr>
        <p:spPr>
          <a:xfrm>
            <a:off x="6551307" y="1213008"/>
            <a:ext cx="4592943" cy="3970318"/>
          </a:xfrm>
          <a:prstGeom prst="rect">
            <a:avLst/>
          </a:prstGeom>
          <a:noFill/>
        </p:spPr>
        <p:txBody>
          <a:bodyPr wrap="square" rtlCol="1">
            <a:spAutoFit/>
          </a:bodyPr>
          <a:lstStyle/>
          <a:p>
            <a:pPr algn="r"/>
            <a:r>
              <a:rPr lang="he-IL" dirty="0"/>
              <a:t>למורים שלום,</a:t>
            </a:r>
          </a:p>
          <a:p>
            <a:pPr algn="r"/>
            <a:endParaRPr lang="he-IL" dirty="0"/>
          </a:p>
          <a:p>
            <a:pPr algn="r"/>
            <a:r>
              <a:rPr lang="he-IL" dirty="0"/>
              <a:t>לפניכם הצעה לשיעור העוסק בכרזה שנבחרה השנה – </a:t>
            </a:r>
            <a:r>
              <a:rPr lang="he-IL" b="1" dirty="0"/>
              <a:t>הרעות.</a:t>
            </a:r>
            <a:endParaRPr lang="en-US" b="1" dirty="0"/>
          </a:p>
          <a:p>
            <a:pPr algn="r"/>
            <a:endParaRPr lang="en-US" b="1" dirty="0"/>
          </a:p>
          <a:p>
            <a:pPr algn="r"/>
            <a:r>
              <a:rPr lang="he-IL" dirty="0"/>
              <a:t>בשקפים שלהלן תמצאו מקורות שיכולים להוות בסיס לשיח בנושא זה, והצעות להפעלות. ראו מה מתאים לכיתה שלכם, לגיל התלמידים ולדגשים החשובים לכם.</a:t>
            </a:r>
          </a:p>
          <a:p>
            <a:pPr algn="r"/>
            <a:endParaRPr lang="he-IL" dirty="0"/>
          </a:p>
          <a:p>
            <a:pPr algn="r"/>
            <a:r>
              <a:rPr lang="he-IL" dirty="0"/>
              <a:t>שנזכה ללמוד וליישם,</a:t>
            </a:r>
          </a:p>
          <a:p>
            <a:pPr algn="r"/>
            <a:r>
              <a:rPr lang="he-IL" dirty="0"/>
              <a:t>צוות התכנים </a:t>
            </a:r>
            <a:r>
              <a:rPr lang="he-IL" dirty="0" err="1"/>
              <a:t>חמ"ד</a:t>
            </a:r>
            <a:r>
              <a:rPr lang="he-IL" dirty="0"/>
              <a:t>.</a:t>
            </a:r>
          </a:p>
          <a:p>
            <a:pPr algn="r"/>
            <a:endParaRPr lang="he-IL" b="1" dirty="0"/>
          </a:p>
          <a:p>
            <a:pPr algn="r"/>
            <a:endParaRPr lang="he-IL" b="1" dirty="0"/>
          </a:p>
        </p:txBody>
      </p:sp>
    </p:spTree>
    <p:extLst>
      <p:ext uri="{BB962C8B-B14F-4D97-AF65-F5344CB8AC3E}">
        <p14:creationId xmlns:p14="http://schemas.microsoft.com/office/powerpoint/2010/main" val="416892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6D4B312-4B27-453D-8370-9B4EB5A000B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he-IL" sz="3000" b="0" i="0" dirty="0">
                <a:solidFill>
                  <a:srgbClr val="FFFFFF"/>
                </a:solidFill>
                <a:effectLst/>
                <a:latin typeface="Arial" panose="020B0604020202020204" pitchFamily="34" charset="0"/>
              </a:rPr>
              <a:t>"בכל דרכיך </a:t>
            </a:r>
            <a:r>
              <a:rPr lang="he-IL" sz="3000" b="0" i="0" dirty="0" err="1">
                <a:solidFill>
                  <a:srgbClr val="FFFFFF"/>
                </a:solidFill>
                <a:effectLst/>
                <a:latin typeface="Arial" panose="020B0604020202020204" pitchFamily="34" charset="0"/>
              </a:rPr>
              <a:t>דעהו</a:t>
            </a:r>
            <a:r>
              <a:rPr lang="he-IL" sz="3000" b="0" i="0" dirty="0">
                <a:solidFill>
                  <a:srgbClr val="FFFFFF"/>
                </a:solidFill>
                <a:effectLst/>
                <a:latin typeface="Arial" panose="020B0604020202020204" pitchFamily="34" charset="0"/>
              </a:rPr>
              <a:t>"</a:t>
            </a:r>
            <a:br>
              <a:rPr lang="he-IL" sz="3000" b="0" i="0" dirty="0">
                <a:solidFill>
                  <a:srgbClr val="FFFFFF"/>
                </a:solidFill>
                <a:effectLst/>
                <a:latin typeface="Arial" panose="020B0604020202020204" pitchFamily="34" charset="0"/>
              </a:rPr>
            </a:br>
            <a:endParaRPr lang="he-IL" sz="3000" dirty="0">
              <a:solidFill>
                <a:srgbClr val="FFFFFF"/>
              </a:solidFill>
            </a:endParaRPr>
          </a:p>
        </p:txBody>
      </p:sp>
      <p:sp>
        <p:nvSpPr>
          <p:cNvPr id="3" name="מציין מיקום תוכן 2">
            <a:extLst>
              <a:ext uri="{FF2B5EF4-FFF2-40B4-BE49-F238E27FC236}">
                <a16:creationId xmlns:a16="http://schemas.microsoft.com/office/drawing/2014/main" id="{782661CE-85F7-4E25-9E9C-23C864F8E9AF}"/>
              </a:ext>
            </a:extLst>
          </p:cNvPr>
          <p:cNvSpPr>
            <a:spLocks noGrp="1"/>
          </p:cNvSpPr>
          <p:nvPr>
            <p:ph idx="1"/>
          </p:nvPr>
        </p:nvSpPr>
        <p:spPr>
          <a:xfrm>
            <a:off x="5591695" y="1402080"/>
            <a:ext cx="5320696" cy="4053840"/>
          </a:xfrm>
        </p:spPr>
        <p:txBody>
          <a:bodyPr anchor="ctr">
            <a:normAutofit/>
          </a:bodyPr>
          <a:lstStyle/>
          <a:p>
            <a:pPr>
              <a:lnSpc>
                <a:spcPct val="90000"/>
              </a:lnSpc>
            </a:pPr>
            <a:r>
              <a:rPr lang="he-IL" sz="1500" b="0" i="0" dirty="0">
                <a:solidFill>
                  <a:schemeClr val="tx1"/>
                </a:solidFill>
                <a:effectLst/>
                <a:latin typeface="Arial" panose="020B0604020202020204" pitchFamily="34" charset="0"/>
              </a:rPr>
              <a:t>במדינת ישראל מציינים היום רצח של ראש ממשלה על ידי אזרח יהודי שומר מצוות. זהו אירוע נורא ואנחנו צריכים לחשוב מה הקב"ה רוצה ללמד אותנו.</a:t>
            </a:r>
          </a:p>
          <a:p>
            <a:pPr>
              <a:lnSpc>
                <a:spcPct val="90000"/>
              </a:lnSpc>
            </a:pPr>
            <a:r>
              <a:rPr lang="he-IL" sz="1500" b="0" i="0" dirty="0">
                <a:solidFill>
                  <a:schemeClr val="tx1"/>
                </a:solidFill>
                <a:effectLst/>
                <a:latin typeface="Arial" panose="020B0604020202020204" pitchFamily="34" charset="0"/>
              </a:rPr>
              <a:t>"אור המאיר" (פקודי) שואל על הפסוק: "שְׂאוּ מָרוֹם עֵינֵיכֶם וּרְאוּ מִי בָרָא אֵלֶּה" (ישעיהו מ, </a:t>
            </a:r>
            <a:r>
              <a:rPr lang="he-IL" sz="1500" b="0" i="0" dirty="0" err="1">
                <a:solidFill>
                  <a:schemeClr val="tx1"/>
                </a:solidFill>
                <a:effectLst/>
                <a:latin typeface="Arial" panose="020B0604020202020204" pitchFamily="34" charset="0"/>
              </a:rPr>
              <a:t>כו</a:t>
            </a:r>
            <a:r>
              <a:rPr lang="he-IL" sz="1500" b="0" i="0" dirty="0">
                <a:solidFill>
                  <a:schemeClr val="tx1"/>
                </a:solidFill>
                <a:effectLst/>
                <a:latin typeface="Arial" panose="020B0604020202020204" pitchFamily="34" charset="0"/>
              </a:rPr>
              <a:t>), האם כאשר נסתכל לשמים נראה מי ברא אותם? הרי נראה שמש וכוכבים ולא יותר מזה. </a:t>
            </a:r>
          </a:p>
          <a:p>
            <a:pPr>
              <a:lnSpc>
                <a:spcPct val="90000"/>
              </a:lnSpc>
            </a:pPr>
            <a:r>
              <a:rPr lang="he-IL" sz="1500" b="0" i="0" dirty="0">
                <a:solidFill>
                  <a:schemeClr val="tx1"/>
                </a:solidFill>
                <a:effectLst/>
                <a:latin typeface="Arial" panose="020B0604020202020204" pitchFamily="34" charset="0"/>
              </a:rPr>
              <a:t>תשובתו: "אנו עם ישראל דורשי </a:t>
            </a:r>
            <a:r>
              <a:rPr lang="he-IL" sz="1500" b="0" i="0" dirty="0" err="1">
                <a:solidFill>
                  <a:schemeClr val="tx1"/>
                </a:solidFill>
                <a:effectLst/>
                <a:latin typeface="Arial" panose="020B0604020202020204" pitchFamily="34" charset="0"/>
              </a:rPr>
              <a:t>יחודיך</a:t>
            </a:r>
            <a:r>
              <a:rPr lang="he-IL" sz="1500" b="0" i="0" dirty="0">
                <a:solidFill>
                  <a:schemeClr val="tx1"/>
                </a:solidFill>
                <a:effectLst/>
                <a:latin typeface="Arial" panose="020B0604020202020204" pitchFamily="34" charset="0"/>
              </a:rPr>
              <a:t>, ענייננו בעולם להראות </a:t>
            </a:r>
            <a:r>
              <a:rPr lang="he-IL" sz="1500" b="0" i="0" dirty="0" err="1">
                <a:solidFill>
                  <a:schemeClr val="tx1"/>
                </a:solidFill>
                <a:effectLst/>
                <a:latin typeface="Arial" panose="020B0604020202020204" pitchFamily="34" charset="0"/>
              </a:rPr>
              <a:t>שהכל</a:t>
            </a:r>
            <a:r>
              <a:rPr lang="he-IL" sz="1500" b="0" i="0" dirty="0">
                <a:solidFill>
                  <a:schemeClr val="tx1"/>
                </a:solidFill>
                <a:effectLst/>
                <a:latin typeface="Arial" panose="020B0604020202020204" pitchFamily="34" charset="0"/>
              </a:rPr>
              <a:t> מהקב"ה ואין עוד מלבדו. וכך צריך האדם להתבונן בעולם, ולראות בכל דבר את ריבונו של עולם. צריך להתבונן במאורעות בפנימיות ולא רק במעשה הטבע.</a:t>
            </a:r>
            <a:r>
              <a:rPr lang="he-IL" sz="1500" b="1" i="0" u="sng" dirty="0">
                <a:solidFill>
                  <a:schemeClr val="tx1"/>
                </a:solidFill>
                <a:effectLst/>
                <a:latin typeface="Arial" panose="020B0604020202020204" pitchFamily="34" charset="0"/>
              </a:rPr>
              <a:t> בכל מאורע יש להתבונן ולהבין מה הקב"ה מראה לנו כאן.</a:t>
            </a:r>
            <a:r>
              <a:rPr lang="he-IL" sz="1500" b="1" i="0" dirty="0">
                <a:solidFill>
                  <a:schemeClr val="tx1"/>
                </a:solidFill>
                <a:effectLst/>
                <a:latin typeface="Arial" panose="020B0604020202020204" pitchFamily="34" charset="0"/>
              </a:rPr>
              <a:t> </a:t>
            </a:r>
            <a:r>
              <a:rPr lang="he-IL" sz="1500" b="0" i="0" dirty="0">
                <a:solidFill>
                  <a:schemeClr val="tx1"/>
                </a:solidFill>
                <a:effectLst/>
                <a:latin typeface="Arial" panose="020B0604020202020204" pitchFamily="34" charset="0"/>
              </a:rPr>
              <a:t>אדם השומע דיבור אפילו מאנשים פשוטים, צריך לשמוע את דבר ה' דרך המילים האלו. </a:t>
            </a:r>
            <a:r>
              <a:rPr lang="he-IL" sz="1500" b="1" i="0" u="sng" dirty="0">
                <a:solidFill>
                  <a:schemeClr val="tx1"/>
                </a:solidFill>
                <a:effectLst/>
                <a:latin typeface="Arial" panose="020B0604020202020204" pitchFamily="34" charset="0"/>
              </a:rPr>
              <a:t>כל דבר שאדם פוגש בחייו עליו ללמוד ממנו עבודת ה', כיוון שזהו ענייננו בעולם. אין מקרה בעולם וריבונו של עולם משגיח על </a:t>
            </a:r>
            <a:r>
              <a:rPr lang="he-IL" sz="1500" b="1" i="0" u="sng" dirty="0" err="1">
                <a:solidFill>
                  <a:schemeClr val="tx1"/>
                </a:solidFill>
                <a:effectLst/>
                <a:latin typeface="Arial" panose="020B0604020202020204" pitchFamily="34" charset="0"/>
              </a:rPr>
              <a:t>הכל</a:t>
            </a:r>
            <a:r>
              <a:rPr lang="he-IL" sz="1500" b="1" i="0" dirty="0">
                <a:solidFill>
                  <a:schemeClr val="tx1"/>
                </a:solidFill>
                <a:effectLst/>
                <a:latin typeface="Arial" panose="020B0604020202020204" pitchFamily="34" charset="0"/>
              </a:rPr>
              <a:t>"</a:t>
            </a:r>
            <a:r>
              <a:rPr lang="he-IL" sz="1500" b="0" i="0" dirty="0">
                <a:solidFill>
                  <a:schemeClr val="tx1"/>
                </a:solidFill>
                <a:effectLst/>
                <a:latin typeface="Arial" panose="020B0604020202020204" pitchFamily="34" charset="0"/>
              </a:rPr>
              <a:t> </a:t>
            </a:r>
            <a:r>
              <a:rPr lang="he-IL" sz="1500" b="0" i="0" dirty="0">
                <a:effectLst/>
                <a:latin typeface="Arial" panose="020B0604020202020204" pitchFamily="34" charset="0"/>
              </a:rPr>
              <a:t>(</a:t>
            </a:r>
            <a:r>
              <a:rPr lang="he-IL" sz="1500" b="0" i="0" dirty="0">
                <a:effectLst/>
                <a:latin typeface="Arial" panose="020B0604020202020204" pitchFamily="34" charset="0"/>
                <a:hlinkClick r:id="rId2"/>
              </a:rPr>
              <a:t>מדברי הרב זלמן מלמד</a:t>
            </a:r>
            <a:r>
              <a:rPr lang="he-IL" sz="1500" b="0" i="0" dirty="0">
                <a:effectLst/>
                <a:latin typeface="Arial" panose="020B0604020202020204" pitchFamily="34" charset="0"/>
              </a:rPr>
              <a:t>).</a:t>
            </a:r>
            <a:endParaRPr lang="he-IL" sz="1500" dirty="0"/>
          </a:p>
        </p:txBody>
      </p:sp>
    </p:spTree>
    <p:extLst>
      <p:ext uri="{BB962C8B-B14F-4D97-AF65-F5344CB8AC3E}">
        <p14:creationId xmlns:p14="http://schemas.microsoft.com/office/powerpoint/2010/main" val="263229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5CA6F2C-19C4-4E38-B8CB-E264BD716CFD}"/>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he-IL" sz="2000" dirty="0">
                <a:solidFill>
                  <a:srgbClr val="262626"/>
                </a:solidFill>
                <a:latin typeface="David" panose="020E0502060401010101" pitchFamily="34" charset="-79"/>
                <a:cs typeface="David" panose="020E0502060401010101" pitchFamily="34" charset="-79"/>
              </a:rPr>
              <a:t>א</a:t>
            </a:r>
            <a:r>
              <a:rPr lang="he-IL" sz="2000" dirty="0">
                <a:solidFill>
                  <a:schemeClr val="tx1"/>
                </a:solidFill>
                <a:latin typeface="David" panose="020E0502060401010101" pitchFamily="34" charset="-79"/>
                <a:cs typeface="David" panose="020E0502060401010101" pitchFamily="34" charset="-79"/>
              </a:rPr>
              <a:t>י</a:t>
            </a:r>
            <a:r>
              <a:rPr lang="he-IL" sz="2000" dirty="0">
                <a:solidFill>
                  <a:srgbClr val="262626"/>
                </a:solidFill>
                <a:latin typeface="David" panose="020E0502060401010101" pitchFamily="34" charset="-79"/>
                <a:cs typeface="David" panose="020E0502060401010101" pitchFamily="34" charset="-79"/>
              </a:rPr>
              <a:t>לו לקחים אפשר לדעתכם להפיק מן הרצח?</a:t>
            </a:r>
            <a:endParaRPr lang="en-US" sz="2000" dirty="0">
              <a:solidFill>
                <a:srgbClr val="262626"/>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71826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3379387549"/>
              </p:ext>
            </p:extLst>
          </p:nvPr>
        </p:nvGraphicFramePr>
        <p:xfrm>
          <a:off x="838200" y="804672"/>
          <a:ext cx="5514975" cy="3414903"/>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0" name=""/>
                      <p:cNvPicPr/>
                      <p:nvPr/>
                    </p:nvPicPr>
                    <p:blipFill>
                      <a:blip r:embed="rId3"/>
                      <a:stretch>
                        <a:fillRect/>
                      </a:stretch>
                    </p:blipFill>
                    <p:spPr>
                      <a:xfrm>
                        <a:off x="838200" y="804672"/>
                        <a:ext cx="5514975" cy="3414903"/>
                      </a:xfrm>
                      <a:prstGeom prst="rect">
                        <a:avLst/>
                      </a:prstGeom>
                    </p:spPr>
                  </p:pic>
                </p:oleObj>
              </mc:Fallback>
            </mc:AlternateContent>
          </a:graphicData>
        </a:graphic>
      </p:graphicFrame>
      <p:sp>
        <p:nvSpPr>
          <p:cNvPr id="4" name="תיבת טקסט 3">
            <a:extLst>
              <a:ext uri="{FF2B5EF4-FFF2-40B4-BE49-F238E27FC236}">
                <a16:creationId xmlns:a16="http://schemas.microsoft.com/office/drawing/2014/main" id="{2D3D9439-5191-AD75-5587-401024F57BAD}"/>
              </a:ext>
            </a:extLst>
          </p:cNvPr>
          <p:cNvSpPr txBox="1"/>
          <p:nvPr/>
        </p:nvSpPr>
        <p:spPr>
          <a:xfrm>
            <a:off x="6519302" y="1190625"/>
            <a:ext cx="4834497" cy="4431983"/>
          </a:xfrm>
          <a:prstGeom prst="rect">
            <a:avLst/>
          </a:prstGeom>
          <a:noFill/>
        </p:spPr>
        <p:txBody>
          <a:bodyPr wrap="square" rtlCol="1">
            <a:spAutoFit/>
          </a:bodyPr>
          <a:lstStyle/>
          <a:p>
            <a:pPr algn="r"/>
            <a:r>
              <a:rPr lang="he-IL" sz="3200" dirty="0">
                <a:solidFill>
                  <a:srgbClr val="262626"/>
                </a:solidFill>
              </a:rPr>
              <a:t>משרד החינוך בחר להתמקד השנה בנושא הרעות</a:t>
            </a:r>
            <a:br>
              <a:rPr lang="he-IL" sz="3200" dirty="0">
                <a:solidFill>
                  <a:srgbClr val="262626"/>
                </a:solidFill>
              </a:rPr>
            </a:br>
            <a:br>
              <a:rPr lang="he-IL" sz="3200" dirty="0">
                <a:solidFill>
                  <a:srgbClr val="262626"/>
                </a:solidFill>
              </a:rPr>
            </a:br>
            <a:r>
              <a:rPr lang="he-IL" sz="2000" b="1" dirty="0"/>
              <a:t>להלן ה</a:t>
            </a:r>
            <a:r>
              <a:rPr lang="en-US" sz="2000" b="1" dirty="0" err="1"/>
              <a:t>כרזה</a:t>
            </a:r>
            <a:r>
              <a:rPr lang="en-US" sz="2000" b="1" dirty="0"/>
              <a:t> </a:t>
            </a:r>
            <a:r>
              <a:rPr lang="en-US" sz="2000" b="1" dirty="0" err="1"/>
              <a:t>ליום</a:t>
            </a:r>
            <a:r>
              <a:rPr lang="en-US" sz="2000" b="1" dirty="0"/>
              <a:t> </a:t>
            </a:r>
            <a:r>
              <a:rPr lang="en-US" sz="2000" b="1" dirty="0" err="1"/>
              <a:t>הזיכרון</a:t>
            </a:r>
            <a:r>
              <a:rPr lang="en-US" sz="2000" b="1" dirty="0"/>
              <a:t> </a:t>
            </a:r>
            <a:r>
              <a:rPr lang="he-IL" sz="2000" b="1" dirty="0"/>
              <a:t>ה־27 לרצח ראש הממשלה </a:t>
            </a:r>
            <a:r>
              <a:rPr lang="en-US" sz="2000" b="1" dirty="0" err="1"/>
              <a:t>תש</a:t>
            </a:r>
            <a:r>
              <a:rPr lang="he-IL" sz="2000" b="1" dirty="0"/>
              <a:t>פ"ג</a:t>
            </a:r>
            <a:br>
              <a:rPr lang="he-IL" sz="2000" dirty="0"/>
            </a:br>
            <a:br>
              <a:rPr lang="he-IL" sz="3200" dirty="0"/>
            </a:br>
            <a:r>
              <a:rPr lang="he-IL" sz="3200" dirty="0"/>
              <a:t>התבוננו בכרזה – מה לדעתכם היא מספרת </a:t>
            </a:r>
            <a:r>
              <a:rPr lang="he-IL" sz="3200" dirty="0">
                <a:solidFill>
                  <a:srgbClr val="262626"/>
                </a:solidFill>
              </a:rPr>
              <a:t>לנו?</a:t>
            </a:r>
            <a:br>
              <a:rPr lang="he-IL" sz="3200" dirty="0">
                <a:solidFill>
                  <a:srgbClr val="262626"/>
                </a:solidFill>
              </a:rPr>
            </a:br>
            <a:br>
              <a:rPr lang="he-IL" sz="3200" dirty="0">
                <a:solidFill>
                  <a:srgbClr val="262626"/>
                </a:solidFill>
              </a:rPr>
            </a:br>
            <a:endParaRPr lang="he-IL" dirty="0"/>
          </a:p>
        </p:txBody>
      </p:sp>
      <p:sp>
        <p:nvSpPr>
          <p:cNvPr id="5" name="תיבת טקסט 4">
            <a:extLst>
              <a:ext uri="{FF2B5EF4-FFF2-40B4-BE49-F238E27FC236}">
                <a16:creationId xmlns:a16="http://schemas.microsoft.com/office/drawing/2014/main" id="{C5500613-6B1A-088E-04C9-28087717D682}"/>
              </a:ext>
            </a:extLst>
          </p:cNvPr>
          <p:cNvSpPr txBox="1"/>
          <p:nvPr/>
        </p:nvSpPr>
        <p:spPr>
          <a:xfrm>
            <a:off x="981074" y="4384167"/>
            <a:ext cx="4834497" cy="369332"/>
          </a:xfrm>
          <a:prstGeom prst="rect">
            <a:avLst/>
          </a:prstGeom>
          <a:noFill/>
        </p:spPr>
        <p:txBody>
          <a:bodyPr wrap="square" rtlCol="1">
            <a:spAutoFit/>
          </a:bodyPr>
          <a:lstStyle/>
          <a:p>
            <a:r>
              <a:rPr lang="he-IL" dirty="0"/>
              <a:t>מה מסמלות כפות הידיים? איך הן קשורות לכותרת?</a:t>
            </a:r>
          </a:p>
        </p:txBody>
      </p:sp>
      <p:sp>
        <p:nvSpPr>
          <p:cNvPr id="6" name="חץ: ימינה 5">
            <a:extLst>
              <a:ext uri="{FF2B5EF4-FFF2-40B4-BE49-F238E27FC236}">
                <a16:creationId xmlns:a16="http://schemas.microsoft.com/office/drawing/2014/main" id="{8DB74819-C83D-A8A0-E74B-7C770EEB2D4E}"/>
              </a:ext>
            </a:extLst>
          </p:cNvPr>
          <p:cNvSpPr/>
          <p:nvPr/>
        </p:nvSpPr>
        <p:spPr>
          <a:xfrm flipH="1">
            <a:off x="6875639" y="3276600"/>
            <a:ext cx="2175899" cy="304800"/>
          </a:xfrm>
          <a:prstGeom prst="rightArrow">
            <a:avLst>
              <a:gd name="adj1" fmla="val 100000"/>
              <a:gd name="adj2" fmla="val 5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07628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596741896"/>
              </p:ext>
            </p:extLst>
          </p:nvPr>
        </p:nvGraphicFramePr>
        <p:xfrm>
          <a:off x="838200" y="804672"/>
          <a:ext cx="5514975" cy="4297680"/>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4297680"/>
                      </a:xfrm>
                      <a:prstGeom prst="rect">
                        <a:avLst/>
                      </a:prstGeom>
                    </p:spPr>
                  </p:pic>
                </p:oleObj>
              </mc:Fallback>
            </mc:AlternateContent>
          </a:graphicData>
        </a:graphic>
      </p:graphicFrame>
      <p:pic>
        <p:nvPicPr>
          <p:cNvPr id="5" name="תמונה 4">
            <a:extLst>
              <a:ext uri="{FF2B5EF4-FFF2-40B4-BE49-F238E27FC236}">
                <a16:creationId xmlns:a16="http://schemas.microsoft.com/office/drawing/2014/main" id="{06AD20CE-37F3-C80B-F225-6F7C3FA1F382}"/>
              </a:ext>
            </a:extLst>
          </p:cNvPr>
          <p:cNvPicPr>
            <a:picLocks noChangeAspect="1"/>
          </p:cNvPicPr>
          <p:nvPr/>
        </p:nvPicPr>
        <p:blipFill>
          <a:blip r:embed="rId4"/>
          <a:stretch>
            <a:fillRect/>
          </a:stretch>
        </p:blipFill>
        <p:spPr>
          <a:xfrm>
            <a:off x="5985663" y="1591056"/>
            <a:ext cx="5301461" cy="2360055"/>
          </a:xfrm>
          <a:prstGeom prst="rect">
            <a:avLst/>
          </a:prstGeom>
        </p:spPr>
      </p:pic>
    </p:spTree>
    <p:extLst>
      <p:ext uri="{BB962C8B-B14F-4D97-AF65-F5344CB8AC3E}">
        <p14:creationId xmlns:p14="http://schemas.microsoft.com/office/powerpoint/2010/main" val="170909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35583023"/>
              </p:ext>
            </p:extLst>
          </p:nvPr>
        </p:nvGraphicFramePr>
        <p:xfrm>
          <a:off x="838200" y="804672"/>
          <a:ext cx="5514975" cy="3863122"/>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3863122"/>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6096000" y="1219200"/>
            <a:ext cx="5029200" cy="3323987"/>
          </a:xfrm>
          <a:prstGeom prst="rect">
            <a:avLst/>
          </a:prstGeom>
          <a:noFill/>
        </p:spPr>
        <p:txBody>
          <a:bodyPr wrap="square" rtlCol="1">
            <a:spAutoFit/>
          </a:bodyPr>
          <a:lstStyle/>
          <a:p>
            <a:pPr algn="r"/>
            <a:endParaRPr lang="he-IL" dirty="0"/>
          </a:p>
          <a:p>
            <a:pPr algn="r"/>
            <a:r>
              <a:rPr lang="he-IL" sz="2400" dirty="0"/>
              <a:t>החכמים בתלמוד הירושלמי מדמים את העם שלנו לגוף אחד המחולק </a:t>
            </a:r>
            <a:r>
              <a:rPr lang="he-IL" sz="2400" dirty="0" err="1"/>
              <a:t>לאיברים־איברים</a:t>
            </a:r>
            <a:r>
              <a:rPr lang="he-IL" sz="2400" dirty="0"/>
              <a:t>.</a:t>
            </a:r>
          </a:p>
          <a:p>
            <a:pPr algn="r"/>
            <a:endParaRPr lang="he-IL" sz="2400" dirty="0"/>
          </a:p>
          <a:p>
            <a:pPr algn="r"/>
            <a:r>
              <a:rPr lang="he-IL" sz="2400" dirty="0"/>
              <a:t>לכן, אם אדם חותך סלט, ובלי כוונה יד ימין המחזיקה את הסכין פצעה את יד שמאל, יד שמאל לא תיקח את הסכין ותחתוך בחזרה את יד ימין!</a:t>
            </a:r>
          </a:p>
        </p:txBody>
      </p:sp>
      <p:sp>
        <p:nvSpPr>
          <p:cNvPr id="4" name="תיבת טקסט 3">
            <a:extLst>
              <a:ext uri="{FF2B5EF4-FFF2-40B4-BE49-F238E27FC236}">
                <a16:creationId xmlns:a16="http://schemas.microsoft.com/office/drawing/2014/main" id="{03ACF699-60FB-C46D-8ADA-508430FDBC78}"/>
              </a:ext>
            </a:extLst>
          </p:cNvPr>
          <p:cNvSpPr txBox="1"/>
          <p:nvPr/>
        </p:nvSpPr>
        <p:spPr>
          <a:xfrm>
            <a:off x="806196" y="4543187"/>
            <a:ext cx="5204079" cy="369332"/>
          </a:xfrm>
          <a:prstGeom prst="rect">
            <a:avLst/>
          </a:prstGeom>
          <a:noFill/>
        </p:spPr>
        <p:txBody>
          <a:bodyPr wrap="square" rtlCol="1">
            <a:spAutoFit/>
          </a:bodyPr>
          <a:lstStyle/>
          <a:p>
            <a:pPr algn="r"/>
            <a:r>
              <a:rPr lang="he-IL" dirty="0"/>
              <a:t>למורה – אפשר לתת לתלמידים להמחיז סיפור זה</a:t>
            </a:r>
          </a:p>
        </p:txBody>
      </p:sp>
    </p:spTree>
    <p:extLst>
      <p:ext uri="{BB962C8B-B14F-4D97-AF65-F5344CB8AC3E}">
        <p14:creationId xmlns:p14="http://schemas.microsoft.com/office/powerpoint/2010/main" val="57437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nvGraphicFramePr>
        <p:xfrm>
          <a:off x="838200" y="804672"/>
          <a:ext cx="5514975" cy="3414903"/>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3414903"/>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646331"/>
          </a:xfrm>
          <a:prstGeom prst="rect">
            <a:avLst/>
          </a:prstGeom>
          <a:noFill/>
        </p:spPr>
        <p:txBody>
          <a:bodyPr wrap="square" rtlCol="1">
            <a:spAutoFit/>
          </a:bodyPr>
          <a:lstStyle/>
          <a:p>
            <a:pPr algn="r"/>
            <a:endParaRPr lang="he-IL" dirty="0"/>
          </a:p>
          <a:p>
            <a:pPr algn="r"/>
            <a:endParaRPr lang="he-IL" dirty="0"/>
          </a:p>
        </p:txBody>
      </p:sp>
      <p:sp>
        <p:nvSpPr>
          <p:cNvPr id="4" name="תיבת טקסט 3">
            <a:extLst>
              <a:ext uri="{FF2B5EF4-FFF2-40B4-BE49-F238E27FC236}">
                <a16:creationId xmlns:a16="http://schemas.microsoft.com/office/drawing/2014/main" id="{C2B0B32C-F34A-EDD2-EDDE-391C15439983}"/>
              </a:ext>
            </a:extLst>
          </p:cNvPr>
          <p:cNvSpPr txBox="1"/>
          <p:nvPr/>
        </p:nvSpPr>
        <p:spPr>
          <a:xfrm>
            <a:off x="6096000" y="1152525"/>
            <a:ext cx="4991100" cy="2812629"/>
          </a:xfrm>
          <a:prstGeom prst="rect">
            <a:avLst/>
          </a:prstGeom>
          <a:noFill/>
        </p:spPr>
        <p:txBody>
          <a:bodyPr wrap="square" rtlCol="1">
            <a:spAutoFit/>
          </a:bodyPr>
          <a:lstStyle/>
          <a:p>
            <a:pPr algn="r" rtl="1">
              <a:lnSpc>
                <a:spcPct val="150000"/>
              </a:lnSpc>
            </a:pPr>
            <a:r>
              <a:rPr lang="he-IL" sz="2000" dirty="0">
                <a:effectLst/>
                <a:latin typeface="Calibri" panose="020F0502020204030204" pitchFamily="34" charset="0"/>
                <a:ea typeface="Calibri" panose="020F0502020204030204" pitchFamily="34" charset="0"/>
                <a:cs typeface="Arial" panose="020B0604020202020204" pitchFamily="34" charset="0"/>
              </a:rPr>
              <a:t>רבי לוי יצחק </a:t>
            </a:r>
            <a:r>
              <a:rPr lang="he-IL" sz="2000" dirty="0" err="1">
                <a:effectLst/>
                <a:latin typeface="Calibri" panose="020F0502020204030204" pitchFamily="34" charset="0"/>
                <a:ea typeface="Calibri" panose="020F0502020204030204" pitchFamily="34" charset="0"/>
                <a:cs typeface="Arial" panose="020B0604020202020204" pitchFamily="34" charset="0"/>
              </a:rPr>
              <a:t>מברדיצ'ב</a:t>
            </a:r>
            <a:r>
              <a:rPr lang="he-IL" sz="2000" dirty="0">
                <a:effectLst/>
                <a:latin typeface="Calibri" panose="020F0502020204030204" pitchFamily="34" charset="0"/>
                <a:ea typeface="Calibri" panose="020F0502020204030204" pitchFamily="34" charset="0"/>
                <a:cs typeface="Arial" panose="020B0604020202020204" pitchFamily="34" charset="0"/>
              </a:rPr>
              <a:t>: "כמו אדם אחד כאשר כואב לו אבר אחד, מרגיש </a:t>
            </a:r>
            <a:r>
              <a:rPr lang="he-IL" sz="2000" b="1" dirty="0">
                <a:effectLst/>
                <a:latin typeface="Calibri" panose="020F0502020204030204" pitchFamily="34" charset="0"/>
                <a:ea typeface="Calibri" panose="020F0502020204030204" pitchFamily="34" charset="0"/>
                <a:cs typeface="Arial" panose="020B0604020202020204" pitchFamily="34" charset="0"/>
              </a:rPr>
              <a:t>כל הגוף </a:t>
            </a:r>
            <a:r>
              <a:rPr lang="he-IL" sz="2000" dirty="0">
                <a:effectLst/>
                <a:latin typeface="Calibri" panose="020F0502020204030204" pitchFamily="34" charset="0"/>
                <a:ea typeface="Calibri" panose="020F0502020204030204" pitchFamily="34" charset="0"/>
                <a:cs typeface="Arial" panose="020B0604020202020204" pitchFamily="34" charset="0"/>
              </a:rPr>
              <a:t>את הכאב. וכיון שא-ל אחד בראנו ונשמות ישראל באין ממחצב אחד – </a:t>
            </a:r>
            <a:r>
              <a:rPr lang="he-IL" sz="2000" b="1" dirty="0">
                <a:effectLst/>
                <a:latin typeface="Calibri" panose="020F0502020204030204" pitchFamily="34" charset="0"/>
                <a:ea typeface="Calibri" panose="020F0502020204030204" pitchFamily="34" charset="0"/>
                <a:cs typeface="Arial" panose="020B0604020202020204" pitchFamily="34" charset="0"/>
              </a:rPr>
              <a:t>כשיש לאחד צער, גם חברו מרגיש בצערו, וכשיש לאחד מישראל שמחה – גם חברו מרגיש בשמחתו</a:t>
            </a:r>
            <a:r>
              <a:rPr lang="he-IL" sz="2000" dirty="0">
                <a:effectLst/>
                <a:latin typeface="Calibri" panose="020F0502020204030204" pitchFamily="34" charset="0"/>
                <a:ea typeface="Calibri" panose="020F0502020204030204" pitchFamily="34"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172CCB5A-5F3D-B682-9A5E-201E7A7FDF2D}"/>
              </a:ext>
            </a:extLst>
          </p:cNvPr>
          <p:cNvSpPr txBox="1"/>
          <p:nvPr/>
        </p:nvSpPr>
        <p:spPr>
          <a:xfrm>
            <a:off x="1009650" y="4219575"/>
            <a:ext cx="9982201" cy="830997"/>
          </a:xfrm>
          <a:prstGeom prst="rect">
            <a:avLst/>
          </a:prstGeom>
          <a:noFill/>
        </p:spPr>
        <p:txBody>
          <a:bodyPr wrap="square" rtlCol="1">
            <a:spAutoFit/>
          </a:bodyPr>
          <a:lstStyle/>
          <a:p>
            <a:pPr algn="ctr"/>
            <a:r>
              <a:rPr lang="he-IL" sz="2400" b="1" dirty="0">
                <a:solidFill>
                  <a:srgbClr val="0070C0"/>
                </a:solidFill>
              </a:rPr>
              <a:t>מכיוון שהעם שלנו נמשל לגוף אחד המחולק </a:t>
            </a:r>
            <a:r>
              <a:rPr lang="he-IL" sz="2400" b="1" dirty="0" err="1">
                <a:solidFill>
                  <a:srgbClr val="0070C0"/>
                </a:solidFill>
              </a:rPr>
              <a:t>לאיברים־איברים</a:t>
            </a:r>
            <a:r>
              <a:rPr lang="he-IL" sz="2400" b="1" dirty="0">
                <a:solidFill>
                  <a:srgbClr val="0070C0"/>
                </a:solidFill>
              </a:rPr>
              <a:t>, כשאחד עצוב או שמח, גם חברו מזדהה איתו.</a:t>
            </a:r>
          </a:p>
        </p:txBody>
      </p:sp>
    </p:spTree>
    <p:extLst>
      <p:ext uri="{BB962C8B-B14F-4D97-AF65-F5344CB8AC3E}">
        <p14:creationId xmlns:p14="http://schemas.microsoft.com/office/powerpoint/2010/main" val="2352056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אובייקט 2">
            <a:extLst>
              <a:ext uri="{FF2B5EF4-FFF2-40B4-BE49-F238E27FC236}">
                <a16:creationId xmlns:a16="http://schemas.microsoft.com/office/drawing/2014/main" id="{9B3473F7-381E-2868-86A1-9E909B024DD7}"/>
              </a:ext>
            </a:extLst>
          </p:cNvPr>
          <p:cNvGraphicFramePr>
            <a:graphicFrameLocks noChangeAspect="1"/>
          </p:cNvGraphicFramePr>
          <p:nvPr>
            <p:extLst>
              <p:ext uri="{D42A27DB-BD31-4B8C-83A1-F6EECF244321}">
                <p14:modId xmlns:p14="http://schemas.microsoft.com/office/powerpoint/2010/main" val="3164402174"/>
              </p:ext>
            </p:extLst>
          </p:nvPr>
        </p:nvGraphicFramePr>
        <p:xfrm>
          <a:off x="838200" y="804672"/>
          <a:ext cx="5514975" cy="4193989"/>
        </p:xfrm>
        <a:graphic>
          <a:graphicData uri="http://schemas.openxmlformats.org/presentationml/2006/ole">
            <mc:AlternateContent xmlns:mc="http://schemas.openxmlformats.org/markup-compatibility/2006">
              <mc:Choice xmlns:v="urn:schemas-microsoft-com:vml" Requires="v">
                <p:oleObj name="Acrobat Document" r:id="rId2" imgW="13017426" imgH="18421064" progId="AcroExch.Document.11">
                  <p:embed/>
                </p:oleObj>
              </mc:Choice>
              <mc:Fallback>
                <p:oleObj name="Acrobat Document" r:id="rId2" imgW="13017426" imgH="18421064" progId="AcroExch.Document.11">
                  <p:embed/>
                  <p:pic>
                    <p:nvPicPr>
                      <p:cNvPr id="3" name="אובייקט 2">
                        <a:extLst>
                          <a:ext uri="{FF2B5EF4-FFF2-40B4-BE49-F238E27FC236}">
                            <a16:creationId xmlns:a16="http://schemas.microsoft.com/office/drawing/2014/main" id="{9B3473F7-381E-2868-86A1-9E909B024DD7}"/>
                          </a:ext>
                        </a:extLst>
                      </p:cNvPr>
                      <p:cNvPicPr/>
                      <p:nvPr/>
                    </p:nvPicPr>
                    <p:blipFill>
                      <a:blip r:embed="rId3"/>
                      <a:stretch>
                        <a:fillRect/>
                      </a:stretch>
                    </p:blipFill>
                    <p:spPr>
                      <a:xfrm>
                        <a:off x="838200" y="804672"/>
                        <a:ext cx="5514975" cy="4193989"/>
                      </a:xfrm>
                      <a:prstGeom prst="rect">
                        <a:avLst/>
                      </a:prstGeom>
                    </p:spPr>
                  </p:pic>
                </p:oleObj>
              </mc:Fallback>
            </mc:AlternateContent>
          </a:graphicData>
        </a:graphic>
      </p:graphicFrame>
      <p:sp>
        <p:nvSpPr>
          <p:cNvPr id="2" name="תיבת טקסט 1">
            <a:extLst>
              <a:ext uri="{FF2B5EF4-FFF2-40B4-BE49-F238E27FC236}">
                <a16:creationId xmlns:a16="http://schemas.microsoft.com/office/drawing/2014/main" id="{F1D89434-7909-18E1-314D-A0AE6058E425}"/>
              </a:ext>
            </a:extLst>
          </p:cNvPr>
          <p:cNvSpPr txBox="1"/>
          <p:nvPr/>
        </p:nvSpPr>
        <p:spPr>
          <a:xfrm>
            <a:off x="5962650" y="1397675"/>
            <a:ext cx="5029200" cy="3600986"/>
          </a:xfrm>
          <a:prstGeom prst="rect">
            <a:avLst/>
          </a:prstGeom>
          <a:noFill/>
        </p:spPr>
        <p:txBody>
          <a:bodyPr wrap="square" rtlCol="1">
            <a:spAutoFit/>
          </a:bodyPr>
          <a:lstStyle/>
          <a:p>
            <a:pPr algn="r"/>
            <a:endParaRPr lang="he-IL" dirty="0"/>
          </a:p>
          <a:p>
            <a:pPr algn="r"/>
            <a:r>
              <a:rPr lang="he-IL" sz="2400" dirty="0"/>
              <a:t>ח</a:t>
            </a:r>
            <a:r>
              <a:rPr lang="he-IL" sz="2400" dirty="0">
                <a:solidFill>
                  <a:srgbClr val="FF0000"/>
                </a:solidFill>
              </a:rPr>
              <a:t>ִ</a:t>
            </a:r>
            <a:r>
              <a:rPr lang="he-IL" sz="2400" dirty="0"/>
              <a:t>שבו: מה הקשר בין הכרזה ובין הציטוטים מהתלמוד הירושלמי ומרבי לוי יצחק </a:t>
            </a:r>
            <a:r>
              <a:rPr lang="he-IL" sz="2400" dirty="0" err="1"/>
              <a:t>מברדיצ'ב</a:t>
            </a:r>
            <a:r>
              <a:rPr lang="he-IL" sz="2400" dirty="0"/>
              <a:t>?</a:t>
            </a:r>
          </a:p>
          <a:p>
            <a:pPr algn="r"/>
            <a:endParaRPr lang="he-IL" sz="2400" dirty="0"/>
          </a:p>
          <a:p>
            <a:pPr algn="r"/>
            <a:r>
              <a:rPr lang="he-IL" sz="2400" dirty="0"/>
              <a:t>בסיום השיעור חשבו: מה הקשר בין הנלמד בשיעור זה לבין האירוע הנורא שבו יהודי ירה בראש הממשלה יצחק רבין ז"ל?</a:t>
            </a:r>
          </a:p>
          <a:p>
            <a:pPr algn="r"/>
            <a:endParaRPr lang="he-IL" dirty="0"/>
          </a:p>
        </p:txBody>
      </p:sp>
    </p:spTree>
    <p:extLst>
      <p:ext uri="{BB962C8B-B14F-4D97-AF65-F5344CB8AC3E}">
        <p14:creationId xmlns:p14="http://schemas.microsoft.com/office/powerpoint/2010/main" val="4280344436"/>
      </p:ext>
    </p:extLst>
  </p:cSld>
  <p:clrMapOvr>
    <a:masterClrMapping/>
  </p:clrMapOvr>
</p:sld>
</file>

<file path=ppt/theme/theme1.xml><?xml version="1.0" encoding="utf-8"?>
<a:theme xmlns:a="http://schemas.openxmlformats.org/drawingml/2006/main" name="חבילה">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TM10001115[[fn=חבילה]]</Template>
  <TotalTime>18739</TotalTime>
  <Words>860</Words>
  <Application>Microsoft Office PowerPoint</Application>
  <PresentationFormat>מסך רחב</PresentationFormat>
  <Paragraphs>58</Paragraphs>
  <Slides>15</Slides>
  <Notes>0</Notes>
  <HiddenSlides>0</HiddenSlides>
  <MMClips>1</MMClips>
  <ScaleCrop>false</ScaleCrop>
  <HeadingPairs>
    <vt:vector size="8" baseType="variant">
      <vt:variant>
        <vt:lpstr>גופנים בשימוש</vt:lpstr>
      </vt:variant>
      <vt:variant>
        <vt:i4>6</vt:i4>
      </vt:variant>
      <vt:variant>
        <vt:lpstr>ערכת נושא</vt:lpstr>
      </vt:variant>
      <vt:variant>
        <vt:i4>1</vt:i4>
      </vt:variant>
      <vt:variant>
        <vt:lpstr>שרתי OLE מוטבעים</vt:lpstr>
      </vt:variant>
      <vt:variant>
        <vt:i4>1</vt:i4>
      </vt:variant>
      <vt:variant>
        <vt:lpstr>כותרות שקופיות</vt:lpstr>
      </vt:variant>
      <vt:variant>
        <vt:i4>15</vt:i4>
      </vt:variant>
    </vt:vector>
  </HeadingPairs>
  <TitlesOfParts>
    <vt:vector size="23" baseType="lpstr">
      <vt:lpstr>Arial</vt:lpstr>
      <vt:lpstr>Calibri</vt:lpstr>
      <vt:lpstr>David</vt:lpstr>
      <vt:lpstr>Gill Sans MT</vt:lpstr>
      <vt:lpstr>Google Sans</vt:lpstr>
      <vt:lpstr>Times New Roman</vt:lpstr>
      <vt:lpstr>חבילה</vt:lpstr>
      <vt:lpstr>Acrobat Document</vt:lpstr>
      <vt:lpstr>הרעות יום הזיכרון ליצחק רבין  י"ב בחשוון התשפ"ג</vt:lpstr>
      <vt:lpstr>מצגת של PowerPoint‏</vt:lpstr>
      <vt:lpstr>"בכל דרכיך דעהו" </vt:lpstr>
      <vt:lpstr>אילו לקחים אפשר לדעתכם להפיק מן הרצח?</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דמותו של יצחק רבין</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לוקחים אחריות!  י"ב בחשון  יום הזיכרון ליצחק רבין</dc:title>
  <dc:creator>טלי פולק</dc:creator>
  <cp:lastModifiedBy>רוני שכטר-ברן</cp:lastModifiedBy>
  <cp:revision>36</cp:revision>
  <dcterms:created xsi:type="dcterms:W3CDTF">2021-09-14T07:57:38Z</dcterms:created>
  <dcterms:modified xsi:type="dcterms:W3CDTF">2022-09-21T19:28:14Z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a81dea-4d6c-46c2-b66b-652ec1fb581d_Enabled">
    <vt:lpwstr>true</vt:lpwstr>
  </property>
  <property fmtid="{D5CDD505-2E9C-101B-9397-08002B2CF9AE}" pid="3" name="MSIP_Label_00a81dea-4d6c-46c2-b66b-652ec1fb581d_SetDate">
    <vt:lpwstr>2022-09-21T14:45:15Z</vt:lpwstr>
  </property>
  <property fmtid="{D5CDD505-2E9C-101B-9397-08002B2CF9AE}" pid="4" name="MSIP_Label_00a81dea-4d6c-46c2-b66b-652ec1fb581d_Method">
    <vt:lpwstr>Standard</vt:lpwstr>
  </property>
  <property fmtid="{D5CDD505-2E9C-101B-9397-08002B2CF9AE}" pid="5" name="MSIP_Label_00a81dea-4d6c-46c2-b66b-652ec1fb581d_Name">
    <vt:lpwstr>הצפנת קבצים והודעות דואר אלקטרוני</vt:lpwstr>
  </property>
  <property fmtid="{D5CDD505-2E9C-101B-9397-08002B2CF9AE}" pid="6" name="MSIP_Label_00a81dea-4d6c-46c2-b66b-652ec1fb581d_SiteId">
    <vt:lpwstr>d84846a7-3371-4e86-afe6-dc8d9d7a3299</vt:lpwstr>
  </property>
  <property fmtid="{D5CDD505-2E9C-101B-9397-08002B2CF9AE}" pid="7" name="MSIP_Label_00a81dea-4d6c-46c2-b66b-652ec1fb581d_ActionId">
    <vt:lpwstr>52ec419c-165e-41f3-b7e1-27ce4a537593</vt:lpwstr>
  </property>
  <property fmtid="{D5CDD505-2E9C-101B-9397-08002B2CF9AE}" pid="8" name="MSIP_Label_00a81dea-4d6c-46c2-b66b-652ec1fb581d_ContentBits">
    <vt:lpwstr>0</vt:lpwstr>
  </property>
</Properties>
</file>